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91" r:id="rId3"/>
    <p:sldId id="314" r:id="rId4"/>
    <p:sldId id="286" r:id="rId5"/>
    <p:sldId id="294" r:id="rId6"/>
    <p:sldId id="284" r:id="rId7"/>
    <p:sldId id="272" r:id="rId8"/>
    <p:sldId id="273" r:id="rId9"/>
    <p:sldId id="271" r:id="rId10"/>
    <p:sldId id="280" r:id="rId11"/>
    <p:sldId id="274" r:id="rId12"/>
    <p:sldId id="275" r:id="rId13"/>
    <p:sldId id="309" r:id="rId14"/>
    <p:sldId id="308" r:id="rId15"/>
    <p:sldId id="310" r:id="rId16"/>
    <p:sldId id="276" r:id="rId17"/>
    <p:sldId id="311" r:id="rId18"/>
    <p:sldId id="312" r:id="rId19"/>
    <p:sldId id="313" r:id="rId20"/>
    <p:sldId id="289" r:id="rId21"/>
    <p:sldId id="281" r:id="rId22"/>
    <p:sldId id="258" r:id="rId2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AA0C331-FD9E-954D-8820-E3E375DB2073}">
          <p14:sldIdLst>
            <p14:sldId id="256"/>
            <p14:sldId id="291"/>
            <p14:sldId id="314"/>
            <p14:sldId id="286"/>
            <p14:sldId id="294"/>
            <p14:sldId id="284"/>
          </p14:sldIdLst>
        </p14:section>
        <p14:section name="无标题的节" id="{260D65FE-F00B-5C4A-BE76-037E4F0451D5}">
          <p14:sldIdLst>
            <p14:sldId id="272"/>
            <p14:sldId id="273"/>
            <p14:sldId id="271"/>
            <p14:sldId id="280"/>
            <p14:sldId id="274"/>
            <p14:sldId id="275"/>
            <p14:sldId id="309"/>
            <p14:sldId id="308"/>
            <p14:sldId id="310"/>
            <p14:sldId id="276"/>
            <p14:sldId id="311"/>
            <p14:sldId id="312"/>
            <p14:sldId id="313"/>
            <p14:sldId id="289"/>
            <p14:sldId id="281"/>
            <p14:sldId id="258"/>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48C"/>
    <a:srgbClr val="373854"/>
    <a:srgbClr val="EEEEEE"/>
    <a:srgbClr val="CD1D25"/>
    <a:srgbClr val="DA1F28"/>
    <a:srgbClr val="252433"/>
    <a:srgbClr val="CC3340"/>
    <a:srgbClr val="E17D87"/>
    <a:srgbClr val="CD3C4B"/>
    <a:srgbClr val="0F2E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966" autoAdjust="0"/>
  </p:normalViewPr>
  <p:slideViewPr>
    <p:cSldViewPr>
      <p:cViewPr>
        <p:scale>
          <a:sx n="75" d="100"/>
          <a:sy n="75" d="100"/>
        </p:scale>
        <p:origin x="-3112" y="-54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382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FD7E64-D39B-4B45-BBCF-23E78470B43A}" type="datetimeFigureOut">
              <a:rPr lang="zh-CN" altLang="en-US" smtClean="0"/>
              <a:pPr/>
              <a:t>1/27/16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326244-8CBB-4305-AF10-85869042BFF6}" type="slidenum">
              <a:rPr lang="zh-CN" altLang="en-US" smtClean="0"/>
              <a:pPr/>
              <a:t>‹#›</a:t>
            </a:fld>
            <a:endParaRPr lang="zh-CN" altLang="en-US"/>
          </a:p>
        </p:txBody>
      </p:sp>
    </p:spTree>
    <p:extLst>
      <p:ext uri="{BB962C8B-B14F-4D97-AF65-F5344CB8AC3E}">
        <p14:creationId xmlns:p14="http://schemas.microsoft.com/office/powerpoint/2010/main" val="32954110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9A53BA-D465-4798-A03F-788EB33DB15A}" type="datetimeFigureOut">
              <a:rPr lang="zh-CN" altLang="en-US" smtClean="0"/>
              <a:pPr/>
              <a:t>1/27/16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EE450E-4069-49AD-A5C8-283F916D7F70}" type="slidenum">
              <a:rPr lang="zh-CN" altLang="en-US" smtClean="0"/>
              <a:pPr/>
              <a:t>‹#›</a:t>
            </a:fld>
            <a:endParaRPr lang="zh-CN" altLang="en-US"/>
          </a:p>
        </p:txBody>
      </p:sp>
    </p:spTree>
    <p:extLst>
      <p:ext uri="{BB962C8B-B14F-4D97-AF65-F5344CB8AC3E}">
        <p14:creationId xmlns:p14="http://schemas.microsoft.com/office/powerpoint/2010/main" val="133756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err="1" smtClean="0"/>
              <a:t>Docker</a:t>
            </a:r>
            <a:r>
              <a:rPr kumimoji="1" lang="zh-CN" altLang="en-US" dirty="0" smtClean="0"/>
              <a:t>是近</a:t>
            </a:r>
            <a:r>
              <a:rPr kumimoji="1" lang="zh-CN" altLang="zh-CN" dirty="0" smtClean="0"/>
              <a:t>1</a:t>
            </a:r>
            <a:r>
              <a:rPr kumimoji="1" lang="en-US" altLang="zh-CN" dirty="0" smtClean="0"/>
              <a:t>0</a:t>
            </a:r>
            <a:r>
              <a:rPr kumimoji="1" lang="zh-CN" altLang="en-US" dirty="0" smtClean="0"/>
              <a:t>年来发展最迅速的开源框架</a:t>
            </a:r>
            <a:endParaRPr kumimoji="1" lang="en-US" altLang="zh-CN" dirty="0" smtClean="0"/>
          </a:p>
          <a:p>
            <a:pPr marL="228600" indent="-228600">
              <a:buAutoNum type="arabicPeriod"/>
            </a:pPr>
            <a:r>
              <a:rPr kumimoji="1" lang="en-US" altLang="zh-CN" dirty="0" smtClean="0"/>
              <a:t>1</a:t>
            </a:r>
            <a:r>
              <a:rPr kumimoji="1" lang="zh-CN" altLang="zh-CN" dirty="0" smtClean="0"/>
              <a:t>3</a:t>
            </a:r>
            <a:r>
              <a:rPr kumimoji="1" lang="zh-CN" altLang="en-US" dirty="0" smtClean="0"/>
              <a:t>年发布</a:t>
            </a:r>
            <a:r>
              <a:rPr kumimoji="1" lang="en-US" altLang="zh-CN" dirty="0" smtClean="0"/>
              <a:t>,14</a:t>
            </a:r>
            <a:r>
              <a:rPr kumimoji="1" lang="zh-CN" altLang="en-US" dirty="0" smtClean="0"/>
              <a:t>年获取</a:t>
            </a:r>
            <a:r>
              <a:rPr kumimoji="1" lang="en-US" altLang="zh-CN" dirty="0" err="1" smtClean="0"/>
              <a:t>AWS,Ggoogle</a:t>
            </a:r>
            <a:r>
              <a:rPr kumimoji="1" lang="en-US" altLang="zh-CN" dirty="0" smtClean="0"/>
              <a:t>,</a:t>
            </a:r>
            <a:r>
              <a:rPr kumimoji="1" lang="en-US" altLang="zh-CN" baseline="0" dirty="0" smtClean="0"/>
              <a:t> Microsoft</a:t>
            </a:r>
            <a:r>
              <a:rPr kumimoji="1" lang="zh-CN" altLang="en-US" baseline="0" dirty="0" smtClean="0"/>
              <a:t>三家平台支持，</a:t>
            </a:r>
            <a:r>
              <a:rPr kumimoji="1" lang="en-US" altLang="zh-CN" baseline="0" dirty="0" smtClean="0"/>
              <a:t>14</a:t>
            </a:r>
            <a:r>
              <a:rPr kumimoji="1" lang="zh-CN" altLang="en-US" baseline="0" dirty="0" smtClean="0"/>
              <a:t>年起举办国际性开发者会议</a:t>
            </a:r>
            <a:r>
              <a:rPr kumimoji="1" lang="en-US" altLang="zh-CN" baseline="0" dirty="0" err="1" smtClean="0"/>
              <a:t>DockerCon</a:t>
            </a:r>
            <a:endParaRPr kumimoji="1" lang="en-US" altLang="zh-CN" baseline="0" dirty="0" smtClean="0"/>
          </a:p>
          <a:p>
            <a:pPr marL="228600" indent="-228600">
              <a:buAutoNum type="arabicPeriod"/>
            </a:pPr>
            <a:r>
              <a:rPr kumimoji="1" lang="zh-CN" altLang="en-US" baseline="0" dirty="0" smtClean="0"/>
              <a:t>代码贡献者</a:t>
            </a:r>
            <a:r>
              <a:rPr kumimoji="1" lang="en-US" altLang="zh-CN" baseline="0" dirty="0" smtClean="0"/>
              <a:t>1150</a:t>
            </a:r>
            <a:r>
              <a:rPr kumimoji="1" lang="zh-CN" altLang="en-US" baseline="0" dirty="0" smtClean="0"/>
              <a:t>人</a:t>
            </a:r>
            <a:r>
              <a:rPr kumimoji="1" lang="en-US" altLang="zh-CN" baseline="0" dirty="0" smtClean="0"/>
              <a:t>(</a:t>
            </a:r>
            <a:r>
              <a:rPr kumimoji="1" lang="zh-CN" altLang="en-US" baseline="0" dirty="0" smtClean="0"/>
              <a:t>超越</a:t>
            </a:r>
            <a:r>
              <a:rPr kumimoji="1" lang="en-US" altLang="zh-CN" baseline="0" dirty="0" err="1" smtClean="0"/>
              <a:t>openstack</a:t>
            </a:r>
            <a:r>
              <a:rPr kumimoji="1" lang="zh-CN" altLang="en-US" baseline="0" dirty="0" smtClean="0"/>
              <a:t>的</a:t>
            </a:r>
            <a:r>
              <a:rPr kumimoji="1" lang="en-US" altLang="zh-CN" baseline="0" dirty="0" smtClean="0"/>
              <a:t>916</a:t>
            </a:r>
            <a:r>
              <a:rPr kumimoji="1" lang="zh-CN" altLang="en-US" baseline="0" dirty="0" smtClean="0"/>
              <a:t>人</a:t>
            </a:r>
            <a:r>
              <a:rPr kumimoji="1" lang="en-US" altLang="zh-CN" baseline="0" dirty="0" smtClean="0"/>
              <a:t>)</a:t>
            </a:r>
          </a:p>
          <a:p>
            <a:pPr marL="228600" indent="-228600">
              <a:buAutoNum type="arabicPeriod"/>
            </a:pPr>
            <a:r>
              <a:rPr kumimoji="1" lang="zh-CN" altLang="en-US" baseline="0" dirty="0" smtClean="0"/>
              <a:t>国内</a:t>
            </a:r>
            <a:r>
              <a:rPr kumimoji="1" lang="en-US" altLang="zh-CN" baseline="0" dirty="0" smtClean="0"/>
              <a:t>15</a:t>
            </a:r>
            <a:r>
              <a:rPr kumimoji="1" lang="zh-CN" altLang="en-US" baseline="0" dirty="0" smtClean="0"/>
              <a:t>年互联网技术会议大部分增设</a:t>
            </a:r>
            <a:r>
              <a:rPr kumimoji="1" lang="en-US" altLang="zh-CN" baseline="0" dirty="0" err="1" smtClean="0"/>
              <a:t>Docker</a:t>
            </a:r>
            <a:r>
              <a:rPr kumimoji="1" lang="zh-CN" altLang="en-US" baseline="0" dirty="0" smtClean="0"/>
              <a:t>专场</a:t>
            </a:r>
            <a:endParaRPr kumimoji="1" lang="en-US" altLang="zh-CN" baseline="0" dirty="0" smtClean="0"/>
          </a:p>
          <a:p>
            <a:pPr marL="228600" indent="-228600">
              <a:buAutoNum type="arabicPeriod"/>
            </a:pPr>
            <a:r>
              <a:rPr kumimoji="1" lang="en-US" altLang="zh-CN" baseline="0" dirty="0" err="1" smtClean="0"/>
              <a:t>Docker</a:t>
            </a:r>
            <a:r>
              <a:rPr kumimoji="1" lang="zh-CN" altLang="en-US" baseline="0" dirty="0" smtClean="0"/>
              <a:t>中文社区</a:t>
            </a:r>
            <a:r>
              <a:rPr kumimoji="1" lang="en-US" altLang="zh-CN" baseline="0" dirty="0" err="1" smtClean="0"/>
              <a:t>dockerone</a:t>
            </a:r>
            <a:r>
              <a:rPr kumimoji="1" lang="zh-CN" altLang="en-US" baseline="0" dirty="0" smtClean="0"/>
              <a:t>于北，上、深、杭州、西安、成都六地开展沙龙活动几乎场场爆满，每期参与人数约</a:t>
            </a:r>
            <a:r>
              <a:rPr kumimoji="1" lang="en-US" altLang="zh-CN" baseline="0" dirty="0" smtClean="0"/>
              <a:t>300</a:t>
            </a:r>
            <a:r>
              <a:rPr kumimoji="1" lang="zh-CN" altLang="en-US" baseline="0" dirty="0" smtClean="0"/>
              <a:t>人</a:t>
            </a:r>
            <a:endParaRPr kumimoji="1" lang="en-US" altLang="zh-CN" baseline="0" dirty="0" smtClean="0"/>
          </a:p>
          <a:p>
            <a:pPr marL="228600" indent="-228600">
              <a:buAutoNum type="arabicPeriod"/>
            </a:pPr>
            <a:endParaRPr kumimoji="1" lang="en-US" altLang="zh-CN" dirty="0" smtClean="0"/>
          </a:p>
          <a:p>
            <a:pPr marL="228600" indent="-228600">
              <a:buAutoNum type="arabicPeriod"/>
            </a:pPr>
            <a:r>
              <a:rPr kumimoji="1" lang="en-US" altLang="zh-CN" dirty="0" smtClean="0"/>
              <a:t>Build, Ship</a:t>
            </a:r>
            <a:r>
              <a:rPr kumimoji="1" lang="en-US" altLang="zh-CN" baseline="0" dirty="0" smtClean="0"/>
              <a:t>, Run </a:t>
            </a:r>
            <a:r>
              <a:rPr kumimoji="1" lang="zh-CN" altLang="en-US" baseline="0" dirty="0" smtClean="0"/>
              <a:t>一句话</a:t>
            </a:r>
            <a:endParaRPr kumimoji="1" lang="en-US" altLang="zh-CN" baseline="0" dirty="0" smtClean="0"/>
          </a:p>
          <a:p>
            <a:pPr marL="228600" indent="-228600">
              <a:buAutoNum type="arabicPeriod"/>
            </a:pPr>
            <a:r>
              <a:rPr kumimoji="1" lang="zh-CN" altLang="en-US" baseline="0" dirty="0" smtClean="0"/>
              <a:t>动画演示</a:t>
            </a:r>
            <a:endParaRPr kumimoji="1" lang="en-US" altLang="zh-CN" baseline="0" dirty="0" smtClean="0"/>
          </a:p>
          <a:p>
            <a:pPr marL="228600" indent="-228600">
              <a:buAutoNum type="arabicPeriod"/>
            </a:pPr>
            <a:r>
              <a:rPr kumimoji="1" lang="zh-CN" altLang="en-US" baseline="0" dirty="0" smtClean="0"/>
              <a:t>能够提升生产效率的创新终将获得市场</a:t>
            </a:r>
            <a:endParaRPr kumimoji="1" lang="en-US" altLang="zh-CN" baseline="0" dirty="0" smtClean="0"/>
          </a:p>
          <a:p>
            <a:pPr marL="228600" indent="-228600">
              <a:buAutoNum type="arabicPeriod"/>
            </a:pPr>
            <a:endParaRPr kumimoji="1" lang="en-US" altLang="zh-CN" baseline="0" dirty="0" smtClean="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2</a:t>
            </a:fld>
            <a:endParaRPr lang="zh-CN" altLang="en-US"/>
          </a:p>
        </p:txBody>
      </p:sp>
    </p:spTree>
    <p:extLst>
      <p:ext uri="{BB962C8B-B14F-4D97-AF65-F5344CB8AC3E}">
        <p14:creationId xmlns:p14="http://schemas.microsoft.com/office/powerpoint/2010/main" val="4200553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smtClean="0"/>
              <a:t>Docker</a:t>
            </a:r>
            <a:r>
              <a:rPr lang="zh-CN" altLang="en-US" dirty="0" smtClean="0"/>
              <a:t> 只支持</a:t>
            </a:r>
            <a:r>
              <a:rPr lang="en-US" altLang="zh-CN" dirty="0" smtClean="0"/>
              <a:t>64</a:t>
            </a:r>
            <a:r>
              <a:rPr lang="zh-CN" altLang="en-US" dirty="0" smtClean="0"/>
              <a:t>位</a:t>
            </a:r>
            <a:r>
              <a:rPr lang="en-US" altLang="zh-CN" dirty="0" smtClean="0"/>
              <a:t>CPU</a:t>
            </a:r>
            <a:r>
              <a:rPr lang="zh-CN" altLang="en-US" dirty="0" smtClean="0"/>
              <a:t>架构的机算机，目前不支持</a:t>
            </a:r>
            <a:r>
              <a:rPr lang="en-US" altLang="zh-CN" dirty="0" smtClean="0"/>
              <a:t>32</a:t>
            </a:r>
            <a:r>
              <a:rPr lang="zh-CN" altLang="en-US" dirty="0" smtClean="0"/>
              <a:t>位的</a:t>
            </a:r>
            <a:r>
              <a:rPr lang="en-US" altLang="zh-CN" dirty="0" smtClean="0"/>
              <a:t>CPU;</a:t>
            </a:r>
          </a:p>
          <a:p>
            <a:pPr marL="228600" indent="-228600">
              <a:buAutoNum type="arabicPeriod"/>
            </a:pPr>
            <a:r>
              <a:rPr lang="en-US" altLang="zh-CN" dirty="0" err="1" smtClean="0"/>
              <a:t>Docker</a:t>
            </a:r>
            <a:r>
              <a:rPr lang="en-US" altLang="zh-CN" dirty="0" smtClean="0"/>
              <a:t> Toolbox</a:t>
            </a:r>
            <a:r>
              <a:rPr lang="zh-CN" altLang="en-US" dirty="0" smtClean="0"/>
              <a:t>安装包含</a:t>
            </a:r>
            <a:r>
              <a:rPr lang="en-US" altLang="zh-CN" dirty="0" smtClean="0"/>
              <a:t>, </a:t>
            </a:r>
            <a:r>
              <a:rPr lang="en-US" altLang="zh-CN" dirty="0" err="1" smtClean="0"/>
              <a:t>docker</a:t>
            </a:r>
            <a:r>
              <a:rPr lang="en-US" altLang="zh-CN" dirty="0" smtClean="0"/>
              <a:t>-machine, </a:t>
            </a:r>
            <a:r>
              <a:rPr lang="en-US" altLang="zh-CN" dirty="0" err="1" smtClean="0"/>
              <a:t>docker</a:t>
            </a:r>
            <a:r>
              <a:rPr lang="en-US" altLang="zh-CN" dirty="0" smtClean="0"/>
              <a:t>, </a:t>
            </a:r>
            <a:r>
              <a:rPr lang="en-US" altLang="zh-CN" dirty="0" err="1" smtClean="0"/>
              <a:t>docker</a:t>
            </a:r>
            <a:r>
              <a:rPr lang="en-US" altLang="zh-CN" dirty="0" smtClean="0"/>
              <a:t>-compose </a:t>
            </a:r>
            <a:r>
              <a:rPr lang="zh-CN" altLang="en-US" dirty="0" smtClean="0"/>
              <a:t>命令</a:t>
            </a:r>
          </a:p>
          <a:p>
            <a:r>
              <a:rPr lang="en-US" altLang="zh-CN" dirty="0" smtClean="0"/>
              <a:t>3.</a:t>
            </a:r>
            <a:r>
              <a:rPr lang="en-US" altLang="zh-CN" baseline="0" dirty="0" smtClean="0"/>
              <a:t> </a:t>
            </a:r>
            <a:r>
              <a:rPr lang="en-US" altLang="zh-CN" dirty="0" err="1" smtClean="0"/>
              <a:t>docker</a:t>
            </a:r>
            <a:r>
              <a:rPr lang="en-US" altLang="zh-CN" dirty="0" smtClean="0"/>
              <a:t>-machine</a:t>
            </a:r>
            <a:r>
              <a:rPr lang="zh-CN" altLang="en-US" dirty="0" smtClean="0"/>
              <a:t>是虚拟机</a:t>
            </a:r>
            <a:r>
              <a:rPr lang="en-US" altLang="zh-CN" dirty="0" err="1" smtClean="0"/>
              <a:t>VirtualBox</a:t>
            </a:r>
            <a:r>
              <a:rPr lang="zh-CN" altLang="en-US" dirty="0" smtClean="0"/>
              <a:t>管理工具，</a:t>
            </a:r>
            <a:r>
              <a:rPr lang="en-US" altLang="zh-CN" dirty="0" err="1" smtClean="0"/>
              <a:t>docker</a:t>
            </a:r>
            <a:r>
              <a:rPr lang="zh-CN" altLang="en-US" dirty="0" smtClean="0"/>
              <a:t>是</a:t>
            </a:r>
            <a:r>
              <a:rPr lang="en-US" altLang="zh-CN" dirty="0" err="1" smtClean="0"/>
              <a:t>docker</a:t>
            </a:r>
            <a:r>
              <a:rPr lang="en-US" altLang="zh-CN" dirty="0" smtClean="0"/>
              <a:t> daemon</a:t>
            </a:r>
            <a:r>
              <a:rPr lang="zh-CN" altLang="en-US" dirty="0" smtClean="0"/>
              <a:t>的客户端工具</a:t>
            </a:r>
            <a:r>
              <a:rPr lang="en-US" altLang="zh-CN" dirty="0" smtClean="0"/>
              <a:t>,</a:t>
            </a:r>
            <a:r>
              <a:rPr lang="en-US" altLang="zh-CN" dirty="0" err="1" smtClean="0"/>
              <a:t>docker</a:t>
            </a:r>
            <a:r>
              <a:rPr lang="en-US" altLang="zh-CN" dirty="0" smtClean="0"/>
              <a:t>-compose</a:t>
            </a:r>
            <a:r>
              <a:rPr lang="zh-CN" altLang="en-US" dirty="0" smtClean="0"/>
              <a:t>是</a:t>
            </a:r>
            <a:r>
              <a:rPr lang="en-US" altLang="zh-CN" dirty="0" err="1" smtClean="0"/>
              <a:t>Docker</a:t>
            </a:r>
            <a:r>
              <a:rPr lang="zh-CN" altLang="en-US" dirty="0" smtClean="0"/>
              <a:t>容器的服务编排工具</a:t>
            </a:r>
            <a:r>
              <a:rPr lang="en-US" altLang="zh-CN" dirty="0" smtClean="0"/>
              <a:t>.</a:t>
            </a:r>
          </a:p>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11</a:t>
            </a:fld>
            <a:endParaRPr lang="zh-CN" altLang="en-US"/>
          </a:p>
        </p:txBody>
      </p:sp>
    </p:spTree>
    <p:extLst>
      <p:ext uri="{BB962C8B-B14F-4D97-AF65-F5344CB8AC3E}">
        <p14:creationId xmlns:p14="http://schemas.microsoft.com/office/powerpoint/2010/main" val="2303115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kumimoji="1" lang="en-US" altLang="zh-TW" dirty="0" smtClean="0"/>
              <a:t>## </a:t>
            </a:r>
            <a:r>
              <a:rPr kumimoji="1" lang="zh-TW" altLang="en-US" dirty="0" smtClean="0"/>
              <a:t>拉取镜像</a:t>
            </a:r>
          </a:p>
          <a:p>
            <a:endParaRPr kumimoji="1" lang="zh-TW" altLang="en-US" dirty="0" smtClean="0"/>
          </a:p>
          <a:p>
            <a:r>
              <a:rPr kumimoji="1" lang="zh-TW" altLang="en-US" dirty="0" smtClean="0"/>
              <a:t>可以使用 </a:t>
            </a:r>
            <a:r>
              <a:rPr kumimoji="1" lang="en-US" altLang="zh-TW" dirty="0" err="1" smtClean="0"/>
              <a:t>docker</a:t>
            </a:r>
            <a:r>
              <a:rPr kumimoji="1" lang="en-US" altLang="zh-TW" dirty="0" smtClean="0"/>
              <a:t> pull </a:t>
            </a:r>
            <a:r>
              <a:rPr kumimoji="1" lang="zh-TW" altLang="en-US" dirty="0" smtClean="0"/>
              <a:t>命令来从仓库获取所需要的镜像。</a:t>
            </a:r>
          </a:p>
          <a:p>
            <a:endParaRPr kumimoji="1" lang="zh-TW" altLang="en-US" dirty="0" smtClean="0"/>
          </a:p>
          <a:p>
            <a:r>
              <a:rPr kumimoji="1" lang="en-US" altLang="zh-TW" dirty="0" smtClean="0"/>
              <a:t>$ </a:t>
            </a:r>
            <a:r>
              <a:rPr kumimoji="1" lang="en-US" altLang="zh-TW" dirty="0" err="1" smtClean="0"/>
              <a:t>sudo</a:t>
            </a:r>
            <a:r>
              <a:rPr kumimoji="1" lang="en-US" altLang="zh-TW" dirty="0" smtClean="0"/>
              <a:t> </a:t>
            </a:r>
            <a:r>
              <a:rPr kumimoji="1" lang="en-US" altLang="zh-TW" dirty="0" err="1" smtClean="0"/>
              <a:t>docker</a:t>
            </a:r>
            <a:r>
              <a:rPr kumimoji="1" lang="en-US" altLang="zh-TW" dirty="0" smtClean="0"/>
              <a:t> pull </a:t>
            </a:r>
            <a:r>
              <a:rPr kumimoji="1" lang="en-US" altLang="zh-TW" dirty="0" err="1" smtClean="0"/>
              <a:t>debian</a:t>
            </a:r>
            <a:endParaRPr kumimoji="1" lang="en-US" altLang="zh-TW" dirty="0" smtClean="0"/>
          </a:p>
          <a:p>
            <a:endParaRPr kumimoji="1" lang="en-US" altLang="zh-TW" dirty="0" smtClean="0"/>
          </a:p>
          <a:p>
            <a:r>
              <a:rPr kumimoji="1" lang="zh-TW" altLang="en-US" dirty="0" smtClean="0"/>
              <a:t>该命令默认拉取的是</a:t>
            </a:r>
            <a:r>
              <a:rPr kumimoji="1" lang="en-US" altLang="zh-TW" dirty="0" err="1" smtClean="0"/>
              <a:t>Docker</a:t>
            </a:r>
            <a:r>
              <a:rPr kumimoji="1" lang="en-US" altLang="zh-TW" dirty="0" smtClean="0"/>
              <a:t> Hub</a:t>
            </a:r>
            <a:r>
              <a:rPr kumimoji="1" lang="zh-TW" altLang="en-US" dirty="0" smtClean="0"/>
              <a:t>镜像仓库上的镜像</a:t>
            </a:r>
            <a:r>
              <a:rPr kumimoji="1" lang="en-US" altLang="zh-TW" dirty="0" smtClean="0"/>
              <a:t>,</a:t>
            </a:r>
            <a:r>
              <a:rPr kumimoji="1" lang="zh-TW" altLang="en-US" dirty="0" smtClean="0"/>
              <a:t>实际上相当于 </a:t>
            </a:r>
            <a:r>
              <a:rPr kumimoji="1" lang="en-US" altLang="zh-TW" dirty="0" smtClean="0"/>
              <a:t>$ </a:t>
            </a:r>
            <a:r>
              <a:rPr kumimoji="1" lang="en-US" altLang="zh-TW" dirty="0" err="1" smtClean="0"/>
              <a:t>sudo</a:t>
            </a:r>
            <a:r>
              <a:rPr kumimoji="1" lang="en-US" altLang="zh-TW" dirty="0" smtClean="0"/>
              <a:t> </a:t>
            </a:r>
            <a:r>
              <a:rPr kumimoji="1" lang="en-US" altLang="zh-TW" dirty="0" err="1" smtClean="0"/>
              <a:t>docker</a:t>
            </a:r>
            <a:r>
              <a:rPr kumimoji="1" lang="en-US" altLang="zh-TW" dirty="0" smtClean="0"/>
              <a:t> pull </a:t>
            </a:r>
            <a:r>
              <a:rPr kumimoji="1" lang="en-US" altLang="zh-TW" dirty="0" err="1" smtClean="0"/>
              <a:t>registry.hub.docker.com</a:t>
            </a:r>
            <a:r>
              <a:rPr kumimoji="1" lang="en-US" altLang="zh-TW" dirty="0" smtClean="0"/>
              <a:t>/</a:t>
            </a:r>
            <a:r>
              <a:rPr kumimoji="1" lang="en-US" altLang="zh-TW" dirty="0" err="1" smtClean="0"/>
              <a:t>debian:latest</a:t>
            </a:r>
            <a:r>
              <a:rPr kumimoji="1" lang="en-US" altLang="zh-TW" dirty="0" smtClean="0"/>
              <a:t> </a:t>
            </a:r>
            <a:r>
              <a:rPr kumimoji="1" lang="zh-TW" altLang="en-US" dirty="0" smtClean="0"/>
              <a:t>命令，即从注册服</a:t>
            </a:r>
          </a:p>
          <a:p>
            <a:r>
              <a:rPr kumimoji="1" lang="zh-TW" altLang="en-US" dirty="0" smtClean="0"/>
              <a:t>务器 </a:t>
            </a:r>
            <a:r>
              <a:rPr kumimoji="1" lang="en-US" altLang="zh-TW" dirty="0" err="1" smtClean="0"/>
              <a:t>registry.hub.docker.com</a:t>
            </a:r>
            <a:r>
              <a:rPr kumimoji="1" lang="en-US" altLang="zh-TW" dirty="0" smtClean="0"/>
              <a:t> </a:t>
            </a:r>
            <a:r>
              <a:rPr kumimoji="1" lang="zh-TW" altLang="en-US" dirty="0" smtClean="0"/>
              <a:t>中的 </a:t>
            </a:r>
            <a:r>
              <a:rPr kumimoji="1" lang="en-US" altLang="zh-TW" dirty="0" err="1" smtClean="0"/>
              <a:t>debian</a:t>
            </a:r>
            <a:r>
              <a:rPr kumimoji="1" lang="en-US" altLang="zh-TW" dirty="0" smtClean="0"/>
              <a:t> </a:t>
            </a:r>
            <a:r>
              <a:rPr kumimoji="1" lang="zh-TW" altLang="en-US" dirty="0" smtClean="0"/>
              <a:t>仓库来下载标记为 </a:t>
            </a:r>
            <a:r>
              <a:rPr kumimoji="1" lang="en-US" altLang="zh-TW" dirty="0" smtClean="0"/>
              <a:t>latest(</a:t>
            </a:r>
            <a:r>
              <a:rPr kumimoji="1" lang="zh-TW" altLang="en-US" dirty="0" smtClean="0"/>
              <a:t>最新的</a:t>
            </a:r>
            <a:r>
              <a:rPr kumimoji="1" lang="en-US" altLang="zh-TW" dirty="0" smtClean="0"/>
              <a:t>) </a:t>
            </a:r>
            <a:r>
              <a:rPr kumimoji="1" lang="zh-TW" altLang="en-US" dirty="0" smtClean="0"/>
              <a:t>的镜像。</a:t>
            </a:r>
          </a:p>
          <a:p>
            <a:endParaRPr kumimoji="1" lang="zh-TW" altLang="en-US" dirty="0" smtClean="0"/>
          </a:p>
          <a:p>
            <a:r>
              <a:rPr kumimoji="1" lang="zh-TW" altLang="en-US" dirty="0" smtClean="0"/>
              <a:t>如果要从私有镜像仓库镜像拉取镜像</a:t>
            </a:r>
            <a:r>
              <a:rPr kumimoji="1" lang="en-US" altLang="zh-TW" dirty="0" smtClean="0"/>
              <a:t>,</a:t>
            </a:r>
            <a:r>
              <a:rPr kumimoji="1" lang="zh-TW" altLang="en-US" dirty="0" smtClean="0"/>
              <a:t>只要填上自已仓库地址即可</a:t>
            </a:r>
            <a:r>
              <a:rPr kumimoji="1" lang="en-US" altLang="zh-TW" dirty="0" smtClean="0"/>
              <a:t>,</a:t>
            </a:r>
            <a:r>
              <a:rPr kumimoji="1" lang="zh-TW" altLang="en-US" dirty="0" smtClean="0"/>
              <a:t>如</a:t>
            </a:r>
            <a:r>
              <a:rPr kumimoji="1" lang="en-US" altLang="zh-TW" dirty="0" smtClean="0"/>
              <a:t>: $</a:t>
            </a:r>
            <a:r>
              <a:rPr kumimoji="1" lang="en-US" altLang="zh-TW" dirty="0" err="1" smtClean="0"/>
              <a:t>sudo</a:t>
            </a:r>
            <a:r>
              <a:rPr kumimoji="1" lang="en-US" altLang="zh-TW" dirty="0" smtClean="0"/>
              <a:t> </a:t>
            </a:r>
            <a:r>
              <a:rPr kumimoji="1" lang="en-US" altLang="zh-TW" dirty="0" err="1" smtClean="0"/>
              <a:t>docker</a:t>
            </a:r>
            <a:r>
              <a:rPr kumimoji="1" lang="en-US" altLang="zh-TW" dirty="0" smtClean="0"/>
              <a:t> pull </a:t>
            </a:r>
            <a:r>
              <a:rPr kumimoji="1" lang="en-US" altLang="zh-TW" dirty="0" err="1" smtClean="0"/>
              <a:t>myregistry.com</a:t>
            </a:r>
            <a:r>
              <a:rPr kumimoji="1" lang="en-US" altLang="zh-TW" dirty="0" smtClean="0"/>
              <a:t>/</a:t>
            </a:r>
            <a:r>
              <a:rPr kumimoji="1" lang="en-US" altLang="zh-TW" dirty="0" err="1" smtClean="0"/>
              <a:t>debian:latest</a:t>
            </a:r>
            <a:r>
              <a:rPr kumimoji="1" lang="zh-TW" altLang="en-US" dirty="0" smtClean="0"/>
              <a:t>。</a:t>
            </a:r>
          </a:p>
          <a:p>
            <a:endParaRPr kumimoji="1" lang="zh-TW" altLang="en-US" dirty="0" smtClean="0"/>
          </a:p>
          <a:p>
            <a:endParaRPr kumimoji="1" lang="zh-TW" altLang="en-US" dirty="0" smtClean="0"/>
          </a:p>
          <a:p>
            <a:r>
              <a:rPr kumimoji="1" lang="en-US" altLang="zh-TW" dirty="0" smtClean="0"/>
              <a:t>## </a:t>
            </a:r>
            <a:r>
              <a:rPr kumimoji="1" lang="zh-TW" altLang="en-US" dirty="0" smtClean="0"/>
              <a:t>列出本地镜像</a:t>
            </a:r>
          </a:p>
          <a:p>
            <a:endParaRPr kumimoji="1" lang="zh-TW" altLang="en-US" dirty="0" smtClean="0"/>
          </a:p>
          <a:p>
            <a:r>
              <a:rPr kumimoji="1" lang="zh-TW" altLang="en-US" dirty="0" smtClean="0"/>
              <a:t>使用 </a:t>
            </a:r>
            <a:r>
              <a:rPr kumimoji="1" lang="en-US" altLang="zh-TW" dirty="0" err="1" smtClean="0"/>
              <a:t>docker</a:t>
            </a:r>
            <a:r>
              <a:rPr kumimoji="1" lang="en-US" altLang="zh-TW" dirty="0" smtClean="0"/>
              <a:t> images </a:t>
            </a:r>
            <a:r>
              <a:rPr kumimoji="1" lang="zh-TW" altLang="en-US" dirty="0" smtClean="0"/>
              <a:t>显示本地已有的镜像。</a:t>
            </a:r>
          </a:p>
          <a:p>
            <a:endParaRPr kumimoji="1" lang="zh-TW" altLang="en-US" dirty="0" smtClean="0"/>
          </a:p>
          <a:p>
            <a:r>
              <a:rPr kumimoji="1" lang="en-US" altLang="zh-TW" dirty="0" smtClean="0"/>
              <a:t>## </a:t>
            </a:r>
            <a:r>
              <a:rPr kumimoji="1" lang="zh-TW" altLang="en-US" dirty="0" smtClean="0"/>
              <a:t>运行镜像</a:t>
            </a:r>
          </a:p>
          <a:p>
            <a:endParaRPr kumimoji="1" lang="zh-TW" altLang="en-US" dirty="0" smtClean="0"/>
          </a:p>
          <a:p>
            <a:r>
              <a:rPr kumimoji="1" lang="zh-TW" altLang="en-US" dirty="0" smtClean="0"/>
              <a:t>* 先使用下载的镜像启动容器</a:t>
            </a:r>
          </a:p>
          <a:p>
            <a:endParaRPr kumimoji="1" lang="zh-TW" altLang="en-US" dirty="0" smtClean="0"/>
          </a:p>
          <a:p>
            <a:r>
              <a:rPr kumimoji="1" lang="en-US" altLang="zh-TW" dirty="0" smtClean="0"/>
              <a:t>$ </a:t>
            </a:r>
            <a:r>
              <a:rPr kumimoji="1" lang="en-US" altLang="zh-TW" dirty="0" err="1" smtClean="0"/>
              <a:t>sudo</a:t>
            </a:r>
            <a:r>
              <a:rPr kumimoji="1" lang="en-US" altLang="zh-TW" dirty="0" smtClean="0"/>
              <a:t> </a:t>
            </a:r>
            <a:r>
              <a:rPr kumimoji="1" lang="en-US" altLang="zh-TW" dirty="0" err="1" smtClean="0"/>
              <a:t>docker</a:t>
            </a:r>
            <a:r>
              <a:rPr kumimoji="1" lang="en-US" altLang="zh-TW" dirty="0" smtClean="0"/>
              <a:t> run -t -</a:t>
            </a:r>
            <a:r>
              <a:rPr kumimoji="1" lang="en-US" altLang="zh-TW" dirty="0" err="1" smtClean="0"/>
              <a:t>i</a:t>
            </a:r>
            <a:r>
              <a:rPr kumimoji="1" lang="en-US" altLang="zh-TW" dirty="0" smtClean="0"/>
              <a:t> </a:t>
            </a:r>
            <a:r>
              <a:rPr kumimoji="1" lang="en-US" altLang="zh-TW" dirty="0" err="1" smtClean="0"/>
              <a:t>debian</a:t>
            </a:r>
            <a:r>
              <a:rPr kumimoji="1" lang="en-US" altLang="zh-TW" dirty="0" smtClean="0"/>
              <a:t>/latest /bin/bash</a:t>
            </a:r>
          </a:p>
          <a:p>
            <a:endParaRPr kumimoji="1" lang="en-US" altLang="zh-TW" dirty="0" smtClean="0"/>
          </a:p>
          <a:p>
            <a:r>
              <a:rPr kumimoji="1" lang="en-US" altLang="zh-TW" dirty="0" smtClean="0"/>
              <a:t>## </a:t>
            </a:r>
            <a:r>
              <a:rPr kumimoji="1" lang="zh-TW" altLang="en-US" dirty="0" smtClean="0"/>
              <a:t>使用</a:t>
            </a:r>
            <a:r>
              <a:rPr kumimoji="1" lang="en-US" altLang="zh-TW" dirty="0" err="1" smtClean="0"/>
              <a:t>Docker</a:t>
            </a:r>
            <a:r>
              <a:rPr kumimoji="1" lang="en-US" altLang="zh-TW" dirty="0" smtClean="0"/>
              <a:t> commit</a:t>
            </a:r>
            <a:r>
              <a:rPr kumimoji="1" lang="zh-TW" altLang="en-US" dirty="0" smtClean="0"/>
              <a:t>创建镜像</a:t>
            </a:r>
          </a:p>
          <a:p>
            <a:endParaRPr kumimoji="1" lang="zh-TW" altLang="en-US" dirty="0" smtClean="0"/>
          </a:p>
          <a:p>
            <a:r>
              <a:rPr kumimoji="1" lang="zh-TW" altLang="en-US" dirty="0" smtClean="0"/>
              <a:t>* 容器里安装软件</a:t>
            </a:r>
          </a:p>
          <a:p>
            <a:endParaRPr kumimoji="1" lang="zh-TW" altLang="en-US" dirty="0" smtClean="0"/>
          </a:p>
          <a:p>
            <a:r>
              <a:rPr kumimoji="1" lang="en-US" altLang="zh-TW" dirty="0" smtClean="0"/>
              <a:t>$apt-install curl</a:t>
            </a:r>
          </a:p>
          <a:p>
            <a:endParaRPr kumimoji="1" lang="en-US" altLang="zh-TW" dirty="0" smtClean="0"/>
          </a:p>
          <a:p>
            <a:r>
              <a:rPr kumimoji="1" lang="zh-TW" altLang="en-US" dirty="0" smtClean="0"/>
              <a:t>使用</a:t>
            </a:r>
            <a:r>
              <a:rPr kumimoji="1" lang="en-US" altLang="zh-TW" dirty="0" err="1" smtClean="0"/>
              <a:t>docker</a:t>
            </a:r>
            <a:r>
              <a:rPr kumimoji="1" lang="en-US" altLang="zh-TW" dirty="0" smtClean="0"/>
              <a:t> commit </a:t>
            </a:r>
            <a:r>
              <a:rPr kumimoji="1" lang="zh-TW" altLang="en-US" dirty="0" smtClean="0"/>
              <a:t>命令来提交更新后的副本</a:t>
            </a:r>
            <a:r>
              <a:rPr kumimoji="1" lang="en-US" altLang="zh-TW" dirty="0" smtClean="0"/>
              <a:t>.</a:t>
            </a:r>
          </a:p>
          <a:p>
            <a:endParaRPr kumimoji="1" lang="en-US" altLang="zh-TW" dirty="0" smtClean="0"/>
          </a:p>
          <a:p>
            <a:r>
              <a:rPr kumimoji="1" lang="en-US" altLang="zh-TW" dirty="0" smtClean="0"/>
              <a:t>$ </a:t>
            </a:r>
            <a:r>
              <a:rPr kumimoji="1" lang="en-US" altLang="zh-TW" dirty="0" err="1" smtClean="0"/>
              <a:t>sudo</a:t>
            </a:r>
            <a:r>
              <a:rPr kumimoji="1" lang="en-US" altLang="zh-TW" dirty="0" smtClean="0"/>
              <a:t> </a:t>
            </a:r>
            <a:r>
              <a:rPr kumimoji="1" lang="en-US" altLang="zh-TW" dirty="0" err="1" smtClean="0"/>
              <a:t>docker</a:t>
            </a:r>
            <a:r>
              <a:rPr kumimoji="1" lang="en-US" altLang="zh-TW" dirty="0" smtClean="0"/>
              <a:t> commit -m "Added </a:t>
            </a:r>
            <a:r>
              <a:rPr kumimoji="1" lang="en-US" altLang="zh-TW" dirty="0" err="1" smtClean="0"/>
              <a:t>json</a:t>
            </a:r>
            <a:r>
              <a:rPr kumimoji="1" lang="en-US" altLang="zh-TW" dirty="0" smtClean="0"/>
              <a:t> gem" -a "</a:t>
            </a:r>
            <a:r>
              <a:rPr kumimoji="1" lang="en-US" altLang="zh-TW" dirty="0" err="1" smtClean="0"/>
              <a:t>Docker</a:t>
            </a:r>
            <a:r>
              <a:rPr kumimoji="1" lang="en-US" altLang="zh-TW" dirty="0" smtClean="0"/>
              <a:t> </a:t>
            </a:r>
            <a:r>
              <a:rPr kumimoji="1" lang="en-US" altLang="zh-TW" dirty="0" err="1" smtClean="0"/>
              <a:t>Newbee</a:t>
            </a:r>
            <a:r>
              <a:rPr kumimoji="1" lang="en-US" altLang="zh-TW" dirty="0" smtClean="0"/>
              <a:t>" 0b2616b0e5a8(</a:t>
            </a:r>
            <a:r>
              <a:rPr kumimoji="1" lang="en-US" altLang="zh-TW" dirty="0" err="1" smtClean="0"/>
              <a:t>container_id</a:t>
            </a:r>
            <a:r>
              <a:rPr kumimoji="1" lang="en-US" altLang="zh-TW" dirty="0" smtClean="0"/>
              <a:t>) </a:t>
            </a:r>
            <a:r>
              <a:rPr kumimoji="1" lang="en-US" altLang="zh-TW" dirty="0" err="1" smtClean="0"/>
              <a:t>ouruser</a:t>
            </a:r>
            <a:r>
              <a:rPr kumimoji="1" lang="en-US" altLang="zh-TW" dirty="0" smtClean="0"/>
              <a:t>/</a:t>
            </a:r>
            <a:r>
              <a:rPr kumimoji="1" lang="en-US" altLang="zh-TW" dirty="0" err="1" smtClean="0"/>
              <a:t>sinatra:v</a:t>
            </a:r>
            <a:endParaRPr kumimoji="1" lang="en-US" altLang="zh-TW" dirty="0" smtClean="0"/>
          </a:p>
          <a:p>
            <a:endParaRPr kumimoji="1" lang="en-US" altLang="zh-TW" dirty="0" smtClean="0"/>
          </a:p>
          <a:p>
            <a:r>
              <a:rPr kumimoji="1" lang="zh-TW" altLang="en-US" dirty="0" smtClean="0"/>
              <a:t>其中， </a:t>
            </a:r>
            <a:r>
              <a:rPr kumimoji="1" lang="en-US" altLang="zh-TW" dirty="0" smtClean="0"/>
              <a:t>-m </a:t>
            </a:r>
            <a:r>
              <a:rPr kumimoji="1" lang="zh-TW" altLang="en-US" dirty="0" smtClean="0"/>
              <a:t>来指定提交的说明信息，跟我们使用的版本控制工具一样； </a:t>
            </a:r>
            <a:r>
              <a:rPr kumimoji="1" lang="en-US" altLang="zh-TW" dirty="0" smtClean="0"/>
              <a:t>-a </a:t>
            </a:r>
            <a:r>
              <a:rPr kumimoji="1" lang="zh-TW" altLang="en-US" dirty="0" smtClean="0"/>
              <a:t>可以指定更新的用户信息；之后是用来创建镜像的容器的 </a:t>
            </a:r>
            <a:r>
              <a:rPr kumimoji="1" lang="en-US" altLang="zh-TW" dirty="0" smtClean="0"/>
              <a:t>ID</a:t>
            </a:r>
            <a:r>
              <a:rPr kumimoji="1" lang="zh-TW" altLang="en-US" dirty="0" smtClean="0"/>
              <a:t>；最后指定目标镜像的仓库名和 </a:t>
            </a:r>
            <a:r>
              <a:rPr kumimoji="1" lang="en-US" altLang="zh-TW" dirty="0" smtClean="0"/>
              <a:t>tag </a:t>
            </a:r>
            <a:r>
              <a:rPr kumimoji="1" lang="zh-TW" altLang="en-US" dirty="0" smtClean="0"/>
              <a:t>信息。创建成功后会返回这个镜像的 </a:t>
            </a:r>
            <a:r>
              <a:rPr kumimoji="1" lang="en-US" altLang="zh-TW" dirty="0" smtClean="0"/>
              <a:t>ID</a:t>
            </a:r>
          </a:p>
          <a:p>
            <a:r>
              <a:rPr kumimoji="1" lang="zh-TW" altLang="en-US" dirty="0" smtClean="0"/>
              <a:t>信息。</a:t>
            </a:r>
          </a:p>
          <a:p>
            <a:endParaRPr kumimoji="1" lang="zh-TW" altLang="en-US" dirty="0" smtClean="0"/>
          </a:p>
          <a:p>
            <a:r>
              <a:rPr kumimoji="1" lang="zh-TW" altLang="en-US" dirty="0" smtClean="0"/>
              <a:t>这时候查查本地镜像</a:t>
            </a:r>
            <a:r>
              <a:rPr kumimoji="1" lang="en-US" altLang="zh-TW" dirty="0" err="1" smtClean="0"/>
              <a:t>docker</a:t>
            </a:r>
            <a:r>
              <a:rPr kumimoji="1" lang="en-US" altLang="zh-TW" dirty="0" smtClean="0"/>
              <a:t>  image, </a:t>
            </a:r>
            <a:r>
              <a:rPr kumimoji="1" lang="zh-TW" altLang="en-US" dirty="0" smtClean="0"/>
              <a:t>可以看到多了刚生成的镜像了。</a:t>
            </a:r>
          </a:p>
          <a:p>
            <a:endParaRPr kumimoji="1" lang="zh-TW" altLang="en-US" dirty="0" smtClean="0"/>
          </a:p>
          <a:p>
            <a:endParaRPr kumimoji="1" lang="zh-TW" altLang="en-US" dirty="0" smtClean="0"/>
          </a:p>
          <a:p>
            <a:r>
              <a:rPr kumimoji="1" lang="en-US" altLang="zh-TW" dirty="0" smtClean="0"/>
              <a:t>## </a:t>
            </a:r>
            <a:r>
              <a:rPr kumimoji="1" lang="zh-TW" altLang="en-US" dirty="0" smtClean="0"/>
              <a:t>使用</a:t>
            </a:r>
            <a:r>
              <a:rPr kumimoji="1" lang="en-US" altLang="zh-TW" dirty="0" err="1" smtClean="0"/>
              <a:t>Dockerfile</a:t>
            </a:r>
            <a:r>
              <a:rPr kumimoji="1" lang="zh-TW" altLang="en-US" dirty="0" smtClean="0"/>
              <a:t>来创建镜像</a:t>
            </a:r>
          </a:p>
          <a:p>
            <a:endParaRPr kumimoji="1" lang="zh-TW" altLang="en-US" dirty="0" smtClean="0"/>
          </a:p>
          <a:p>
            <a:r>
              <a:rPr kumimoji="1" lang="zh-TW" altLang="en-US" dirty="0" smtClean="0"/>
              <a:t>使用 </a:t>
            </a:r>
            <a:r>
              <a:rPr kumimoji="1" lang="en-US" altLang="zh-TW" dirty="0" err="1" smtClean="0"/>
              <a:t>docker</a:t>
            </a:r>
            <a:r>
              <a:rPr kumimoji="1" lang="en-US" altLang="zh-TW" dirty="0" smtClean="0"/>
              <a:t> commit </a:t>
            </a:r>
            <a:r>
              <a:rPr kumimoji="1" lang="zh-TW" altLang="en-US" dirty="0" smtClean="0"/>
              <a:t>来扩展一个镜像比较简单，但是不方便在一个团队中分享。我们可以使用 </a:t>
            </a:r>
            <a:r>
              <a:rPr kumimoji="1" lang="en-US" altLang="zh-TW" dirty="0" err="1" smtClean="0"/>
              <a:t>docker</a:t>
            </a:r>
            <a:endParaRPr kumimoji="1" lang="en-US" altLang="zh-TW" dirty="0" smtClean="0"/>
          </a:p>
          <a:p>
            <a:r>
              <a:rPr kumimoji="1" lang="en-US" altLang="zh-TW" dirty="0" smtClean="0"/>
              <a:t>build </a:t>
            </a:r>
            <a:r>
              <a:rPr kumimoji="1" lang="zh-TW" altLang="en-US" dirty="0" smtClean="0"/>
              <a:t>来创建一个新的镜像。为此，首先需要创建一个 </a:t>
            </a:r>
            <a:r>
              <a:rPr kumimoji="1" lang="en-US" altLang="zh-TW" dirty="0" err="1" smtClean="0"/>
              <a:t>Dockerfile</a:t>
            </a:r>
            <a:r>
              <a:rPr kumimoji="1" lang="zh-TW" altLang="en-US" dirty="0" smtClean="0"/>
              <a:t>，包含一些如何创建镜像的指令。</a:t>
            </a:r>
          </a:p>
          <a:p>
            <a:endParaRPr kumimoji="1" lang="zh-TW" altLang="en-US" dirty="0" smtClean="0"/>
          </a:p>
          <a:p>
            <a:r>
              <a:rPr kumimoji="1" lang="zh-TW" altLang="en-US" dirty="0" smtClean="0"/>
              <a:t>新建一个目录和一个</a:t>
            </a:r>
            <a:r>
              <a:rPr kumimoji="1" lang="en-US" altLang="zh-TW" dirty="0" err="1" smtClean="0"/>
              <a:t>Dockerfile</a:t>
            </a:r>
            <a:r>
              <a:rPr kumimoji="1" lang="en-US" altLang="zh-TW" dirty="0" smtClean="0"/>
              <a:t>:</a:t>
            </a:r>
          </a:p>
          <a:p>
            <a:endParaRPr kumimoji="1" lang="en-US" altLang="zh-TW" dirty="0" smtClean="0"/>
          </a:p>
          <a:p>
            <a:r>
              <a:rPr kumimoji="1" lang="en-US" altLang="zh-TW" baseline="0" dirty="0" smtClean="0"/>
              <a:t>    </a:t>
            </a:r>
            <a:r>
              <a:rPr kumimoji="1" lang="en-US" altLang="zh-TW" dirty="0" smtClean="0"/>
              <a:t># This is a comment</a:t>
            </a:r>
          </a:p>
          <a:p>
            <a:r>
              <a:rPr kumimoji="1" lang="en-US" altLang="zh-TW" dirty="0" smtClean="0"/>
              <a:t>    FROM </a:t>
            </a:r>
            <a:r>
              <a:rPr kumimoji="1" lang="en-US" altLang="zh-TW" dirty="0" err="1" smtClean="0"/>
              <a:t>node:latest</a:t>
            </a:r>
            <a:endParaRPr kumimoji="1" lang="en-US" altLang="zh-TW" dirty="0" smtClean="0"/>
          </a:p>
          <a:p>
            <a:r>
              <a:rPr kumimoji="1" lang="en-US" altLang="zh-TW" dirty="0" smtClean="0"/>
              <a:t>    MAINTAINER </a:t>
            </a:r>
            <a:r>
              <a:rPr kumimoji="1" lang="en-US" altLang="zh-TW" dirty="0" err="1" smtClean="0"/>
              <a:t>allen.hu</a:t>
            </a:r>
            <a:r>
              <a:rPr kumimoji="1" lang="en-US" altLang="zh-TW" dirty="0" smtClean="0"/>
              <a:t> &lt;</a:t>
            </a:r>
            <a:r>
              <a:rPr kumimoji="1" lang="en-US" altLang="zh-TW" dirty="0" err="1" smtClean="0"/>
              <a:t>jiabao_hu@corp.netease.com</a:t>
            </a:r>
            <a:r>
              <a:rPr kumimoji="1" lang="en-US" altLang="zh-TW" dirty="0" smtClean="0"/>
              <a:t>&gt;</a:t>
            </a:r>
          </a:p>
          <a:p>
            <a:r>
              <a:rPr kumimoji="1" lang="en-US" altLang="zh-TW" dirty="0" smtClean="0"/>
              <a:t>    RUN apt-get -</a:t>
            </a:r>
            <a:r>
              <a:rPr kumimoji="1" lang="en-US" altLang="zh-TW" dirty="0" err="1" smtClean="0"/>
              <a:t>qq</a:t>
            </a:r>
            <a:r>
              <a:rPr kumimoji="1" lang="en-US" altLang="zh-TW" dirty="0" smtClean="0"/>
              <a:t> curl</a:t>
            </a:r>
          </a:p>
          <a:p>
            <a:r>
              <a:rPr kumimoji="1" lang="en-US" altLang="zh-TW" dirty="0" smtClean="0"/>
              <a:t>    RUN apt-get -</a:t>
            </a:r>
            <a:r>
              <a:rPr kumimoji="1" lang="en-US" altLang="zh-TW" dirty="0" err="1" smtClean="0"/>
              <a:t>qq</a:t>
            </a:r>
            <a:r>
              <a:rPr kumimoji="1" lang="en-US" altLang="zh-TW" dirty="0" smtClean="0"/>
              <a:t> babe-cli</a:t>
            </a:r>
          </a:p>
          <a:p>
            <a:endParaRPr kumimoji="1" lang="en-US" altLang="zh-TW" dirty="0" smtClean="0"/>
          </a:p>
          <a:p>
            <a:r>
              <a:rPr kumimoji="1" lang="zh-TW" altLang="en-US" dirty="0" smtClean="0"/>
              <a:t>编写完成 </a:t>
            </a:r>
            <a:r>
              <a:rPr kumimoji="1" lang="en-US" altLang="zh-TW" dirty="0" err="1" smtClean="0"/>
              <a:t>Dockerfile</a:t>
            </a:r>
            <a:r>
              <a:rPr kumimoji="1" lang="en-US" altLang="zh-TW" dirty="0" smtClean="0"/>
              <a:t> </a:t>
            </a:r>
            <a:r>
              <a:rPr kumimoji="1" lang="zh-TW" altLang="en-US" dirty="0" smtClean="0"/>
              <a:t>后可以使用 </a:t>
            </a:r>
            <a:r>
              <a:rPr kumimoji="1" lang="en-US" altLang="zh-TW" dirty="0" err="1" smtClean="0"/>
              <a:t>docker</a:t>
            </a:r>
            <a:r>
              <a:rPr kumimoji="1" lang="en-US" altLang="zh-TW" dirty="0" smtClean="0"/>
              <a:t> build </a:t>
            </a:r>
            <a:r>
              <a:rPr kumimoji="1" lang="zh-TW" altLang="en-US" dirty="0" smtClean="0"/>
              <a:t>来生成镜像。</a:t>
            </a:r>
          </a:p>
          <a:p>
            <a:endParaRPr kumimoji="1" lang="zh-TW" altLang="en-US" dirty="0" smtClean="0"/>
          </a:p>
          <a:p>
            <a:r>
              <a:rPr kumimoji="1" lang="en-US" altLang="zh-TW" baseline="0" dirty="0" smtClean="0"/>
              <a:t>   </a:t>
            </a:r>
            <a:r>
              <a:rPr kumimoji="1" lang="en-US" altLang="zh-TW" dirty="0" smtClean="0"/>
              <a:t>$ </a:t>
            </a:r>
            <a:r>
              <a:rPr kumimoji="1" lang="en-US" altLang="zh-TW" dirty="0" err="1" smtClean="0"/>
              <a:t>sudo</a:t>
            </a:r>
            <a:r>
              <a:rPr kumimoji="1" lang="en-US" altLang="zh-TW" dirty="0" smtClean="0"/>
              <a:t> </a:t>
            </a:r>
            <a:r>
              <a:rPr kumimoji="1" lang="en-US" altLang="zh-TW" dirty="0" err="1" smtClean="0"/>
              <a:t>docker</a:t>
            </a:r>
            <a:r>
              <a:rPr kumimoji="1" lang="en-US" altLang="zh-TW" dirty="0" smtClean="0"/>
              <a:t> build -t="hujb2000/node:v2" .</a:t>
            </a:r>
          </a:p>
          <a:p>
            <a:endParaRPr kumimoji="1" lang="en-US" altLang="zh-TW" dirty="0" smtClean="0"/>
          </a:p>
          <a:p>
            <a:r>
              <a:rPr kumimoji="1" lang="zh-TW" altLang="en-US" dirty="0" smtClean="0"/>
              <a:t>其中 </a:t>
            </a:r>
            <a:r>
              <a:rPr kumimoji="1" lang="en-US" altLang="zh-TW" dirty="0" smtClean="0"/>
              <a:t>-t </a:t>
            </a:r>
            <a:r>
              <a:rPr kumimoji="1" lang="zh-TW" altLang="en-US" dirty="0" smtClean="0"/>
              <a:t>标记来添加 </a:t>
            </a:r>
            <a:r>
              <a:rPr kumimoji="1" lang="en-US" altLang="zh-TW" dirty="0" smtClean="0"/>
              <a:t>tag</a:t>
            </a:r>
            <a:r>
              <a:rPr kumimoji="1" lang="zh-TW" altLang="en-US" dirty="0" smtClean="0"/>
              <a:t>，指定新的镜像的用户信息。 “</a:t>
            </a:r>
            <a:r>
              <a:rPr kumimoji="1" lang="en-US" altLang="zh-TW" dirty="0" smtClean="0"/>
              <a:t>.” </a:t>
            </a:r>
            <a:r>
              <a:rPr kumimoji="1" lang="zh-TW" altLang="en-US" dirty="0" smtClean="0"/>
              <a:t>是 </a:t>
            </a:r>
            <a:r>
              <a:rPr kumimoji="1" lang="en-US" altLang="zh-TW" dirty="0" err="1" smtClean="0"/>
              <a:t>Dockerfile</a:t>
            </a:r>
            <a:r>
              <a:rPr kumimoji="1" lang="en-US" altLang="zh-TW" dirty="0" smtClean="0"/>
              <a:t> </a:t>
            </a:r>
            <a:r>
              <a:rPr kumimoji="1" lang="zh-TW" altLang="en-US" dirty="0" smtClean="0"/>
              <a:t>所在的路径（当前目录），也可以</a:t>
            </a:r>
          </a:p>
          <a:p>
            <a:r>
              <a:rPr kumimoji="1" lang="zh-TW" altLang="en-US" dirty="0" smtClean="0"/>
              <a:t>替换为一个具体的 </a:t>
            </a:r>
            <a:r>
              <a:rPr kumimoji="1" lang="en-US" altLang="zh-TW" dirty="0" err="1" smtClean="0"/>
              <a:t>Dockerfile</a:t>
            </a:r>
            <a:r>
              <a:rPr kumimoji="1" lang="en-US" altLang="zh-TW" dirty="0" smtClean="0"/>
              <a:t> </a:t>
            </a:r>
            <a:r>
              <a:rPr kumimoji="1" lang="zh-TW" altLang="en-US" dirty="0" smtClean="0"/>
              <a:t>的路径。</a:t>
            </a:r>
          </a:p>
          <a:p>
            <a:endParaRPr kumimoji="1" lang="zh-TW" altLang="en-US" dirty="0" smtClean="0"/>
          </a:p>
          <a:p>
            <a:r>
              <a:rPr kumimoji="1" lang="en-US" altLang="zh-TW" dirty="0" err="1" smtClean="0"/>
              <a:t>Dockfile</a:t>
            </a:r>
            <a:r>
              <a:rPr kumimoji="1" lang="en-US" altLang="zh-TW" dirty="0" smtClean="0"/>
              <a:t> </a:t>
            </a:r>
            <a:r>
              <a:rPr kumimoji="1" lang="zh-TW" altLang="en-US" dirty="0" smtClean="0"/>
              <a:t>中的指令被一条一条的执行。每一步都创建了一个新的容器，在</a:t>
            </a:r>
          </a:p>
          <a:p>
            <a:r>
              <a:rPr kumimoji="1" lang="zh-TW" altLang="en-US" dirty="0" smtClean="0"/>
              <a:t>容器中执行指令并提交修改（就跟之前介绍过的 </a:t>
            </a:r>
            <a:r>
              <a:rPr kumimoji="1" lang="en-US" altLang="zh-TW" dirty="0" err="1" smtClean="0"/>
              <a:t>docker</a:t>
            </a:r>
            <a:r>
              <a:rPr kumimoji="1" lang="en-US" altLang="zh-TW" dirty="0" smtClean="0"/>
              <a:t> commit </a:t>
            </a:r>
            <a:r>
              <a:rPr kumimoji="1" lang="zh-TW" altLang="en-US" dirty="0" smtClean="0"/>
              <a:t>一样）。当所有的指令都执行完毕之</a:t>
            </a:r>
          </a:p>
          <a:p>
            <a:r>
              <a:rPr kumimoji="1" lang="zh-TW" altLang="en-US" dirty="0" smtClean="0"/>
              <a:t>后，返回了最终的镜像 </a:t>
            </a:r>
            <a:r>
              <a:rPr kumimoji="1" lang="en-US" altLang="zh-TW" dirty="0" smtClean="0"/>
              <a:t>id</a:t>
            </a:r>
            <a:r>
              <a:rPr kumimoji="1" lang="zh-TW" altLang="en-US" dirty="0" smtClean="0"/>
              <a:t>。所有的中间步骤所产生的容器都被删除和清理了。</a:t>
            </a:r>
          </a:p>
          <a:p>
            <a:endParaRPr kumimoji="1" lang="zh-TW" altLang="en-US" dirty="0" smtClean="0"/>
          </a:p>
          <a:p>
            <a:r>
              <a:rPr kumimoji="1" lang="en-US" altLang="zh-TW" dirty="0" smtClean="0"/>
              <a:t>[</a:t>
            </a:r>
            <a:r>
              <a:rPr kumimoji="1" lang="en-US" altLang="zh-TW" dirty="0" err="1" smtClean="0"/>
              <a:t>Dockerfile</a:t>
            </a:r>
            <a:r>
              <a:rPr kumimoji="1" lang="en-US" altLang="zh-TW" dirty="0" smtClean="0"/>
              <a:t> </a:t>
            </a:r>
            <a:r>
              <a:rPr kumimoji="1" lang="zh-TW" altLang="en-US" dirty="0" smtClean="0"/>
              <a:t>基本的语法详见这里</a:t>
            </a:r>
            <a:r>
              <a:rPr kumimoji="1" lang="en-US" altLang="zh-TW" dirty="0" smtClean="0"/>
              <a:t>](https://</a:t>
            </a:r>
            <a:r>
              <a:rPr kumimoji="1" lang="en-US" altLang="zh-TW" dirty="0" err="1" smtClean="0"/>
              <a:t>docs.docker.com</a:t>
            </a:r>
            <a:r>
              <a:rPr kumimoji="1" lang="en-US" altLang="zh-TW" dirty="0" smtClean="0"/>
              <a:t>/engine/reference/builder/)</a:t>
            </a:r>
          </a:p>
          <a:p>
            <a:endParaRPr kumimoji="1" lang="en-US" altLang="zh-TW" dirty="0" smtClean="0"/>
          </a:p>
          <a:p>
            <a:r>
              <a:rPr kumimoji="1" lang="en-US" altLang="zh-TW" dirty="0" smtClean="0"/>
              <a:t>## </a:t>
            </a:r>
            <a:r>
              <a:rPr kumimoji="1" lang="zh-TW" altLang="en-US" dirty="0" smtClean="0"/>
              <a:t>上传镜像</a:t>
            </a:r>
          </a:p>
          <a:p>
            <a:endParaRPr kumimoji="1" lang="zh-TW" altLang="en-US" dirty="0" smtClean="0"/>
          </a:p>
          <a:p>
            <a:r>
              <a:rPr kumimoji="1" lang="zh-TW" altLang="en-US" dirty="0" smtClean="0"/>
              <a:t>用户可以通过 </a:t>
            </a:r>
            <a:r>
              <a:rPr kumimoji="1" lang="en-US" altLang="zh-TW" dirty="0" err="1" smtClean="0"/>
              <a:t>docker</a:t>
            </a:r>
            <a:r>
              <a:rPr kumimoji="1" lang="en-US" altLang="zh-TW" dirty="0" smtClean="0"/>
              <a:t> push </a:t>
            </a:r>
            <a:r>
              <a:rPr kumimoji="1" lang="zh-TW" altLang="en-US" dirty="0" smtClean="0"/>
              <a:t>命令，把自己创建的镜像上传到仓库中来共享。例如，用户在 </a:t>
            </a:r>
            <a:r>
              <a:rPr kumimoji="1" lang="en-US" altLang="zh-TW" dirty="0" err="1" smtClean="0"/>
              <a:t>Docker</a:t>
            </a:r>
            <a:r>
              <a:rPr kumimoji="1" lang="en-US" altLang="zh-TW" dirty="0" smtClean="0"/>
              <a:t> Hub </a:t>
            </a:r>
            <a:r>
              <a:rPr kumimoji="1" lang="zh-TW" altLang="en-US" dirty="0" smtClean="0"/>
              <a:t>上</a:t>
            </a:r>
          </a:p>
          <a:p>
            <a:r>
              <a:rPr kumimoji="1" lang="zh-TW" altLang="en-US" dirty="0" smtClean="0"/>
              <a:t>完成注册后，可以推送自己的镜像到仓库中。</a:t>
            </a:r>
          </a:p>
          <a:p>
            <a:endParaRPr kumimoji="1" lang="zh-TW" altLang="en-US" dirty="0" smtClean="0"/>
          </a:p>
          <a:p>
            <a:r>
              <a:rPr kumimoji="1" lang="en-US" altLang="zh-TW" dirty="0" smtClean="0"/>
              <a:t>$</a:t>
            </a:r>
            <a:r>
              <a:rPr kumimoji="1" lang="en-US" altLang="zh-TW" dirty="0" err="1" smtClean="0"/>
              <a:t>sudo</a:t>
            </a:r>
            <a:r>
              <a:rPr kumimoji="1" lang="en-US" altLang="zh-TW" dirty="0" smtClean="0"/>
              <a:t> </a:t>
            </a:r>
            <a:r>
              <a:rPr kumimoji="1" lang="en-US" altLang="zh-TW" dirty="0" err="1" smtClean="0"/>
              <a:t>docker</a:t>
            </a:r>
            <a:r>
              <a:rPr kumimoji="1" lang="en-US" altLang="zh-TW" dirty="0" smtClean="0"/>
              <a:t> push hujb2000/node:v2, </a:t>
            </a:r>
            <a:r>
              <a:rPr kumimoji="1" lang="zh-TW" altLang="en-US" dirty="0" smtClean="0"/>
              <a:t>该命令提交镜像到</a:t>
            </a:r>
            <a:r>
              <a:rPr kumimoji="1" lang="en-US" altLang="zh-TW" dirty="0" err="1" smtClean="0"/>
              <a:t>Docker</a:t>
            </a:r>
            <a:r>
              <a:rPr kumimoji="1" lang="en-US" altLang="zh-TW" dirty="0" smtClean="0"/>
              <a:t> Hub</a:t>
            </a:r>
            <a:r>
              <a:rPr kumimoji="1" lang="zh-TW" altLang="en-US" dirty="0" smtClean="0"/>
              <a:t>上了</a:t>
            </a:r>
            <a:r>
              <a:rPr kumimoji="1" lang="en-US" altLang="zh-TW" dirty="0" smtClean="0"/>
              <a:t>,</a:t>
            </a:r>
            <a:r>
              <a:rPr kumimoji="1" lang="zh-TW" altLang="en-US" dirty="0" smtClean="0"/>
              <a:t>相当于 </a:t>
            </a:r>
            <a:r>
              <a:rPr kumimoji="1" lang="en-US" altLang="zh-TW" dirty="0" smtClean="0"/>
              <a:t>$</a:t>
            </a:r>
            <a:r>
              <a:rPr kumimoji="1" lang="en-US" altLang="zh-TW" dirty="0" err="1" smtClean="0"/>
              <a:t>sudo</a:t>
            </a:r>
            <a:r>
              <a:rPr kumimoji="1" lang="en-US" altLang="zh-TW" dirty="0" smtClean="0"/>
              <a:t> </a:t>
            </a:r>
            <a:r>
              <a:rPr kumimoji="1" lang="en-US" altLang="zh-TW" dirty="0" err="1" smtClean="0"/>
              <a:t>docker</a:t>
            </a:r>
            <a:r>
              <a:rPr kumimoji="1" lang="en-US" altLang="zh-TW" dirty="0" smtClean="0"/>
              <a:t> push </a:t>
            </a:r>
            <a:r>
              <a:rPr kumimoji="1" lang="en-US" altLang="zh-TW" dirty="0" err="1" smtClean="0"/>
              <a:t>registry.hub.docker.com</a:t>
            </a:r>
            <a:r>
              <a:rPr kumimoji="1" lang="en-US" altLang="zh-TW" dirty="0" smtClean="0"/>
              <a:t>/hujb2000/node:v2</a:t>
            </a:r>
          </a:p>
          <a:p>
            <a:endParaRPr kumimoji="1" lang="en-US" altLang="zh-TW" dirty="0" smtClean="0"/>
          </a:p>
          <a:p>
            <a:r>
              <a:rPr kumimoji="1" lang="zh-TW" altLang="en-US" dirty="0" smtClean="0"/>
              <a:t>你也可以通过以下命令上传镜像到自己的仓库</a:t>
            </a:r>
            <a:r>
              <a:rPr kumimoji="1" lang="en-US" altLang="zh-TW" dirty="0" smtClean="0"/>
              <a:t>: $</a:t>
            </a:r>
            <a:r>
              <a:rPr kumimoji="1" lang="en-US" altLang="zh-TW" dirty="0" err="1" smtClean="0"/>
              <a:t>sudo</a:t>
            </a:r>
            <a:r>
              <a:rPr kumimoji="1" lang="en-US" altLang="zh-TW" dirty="0" smtClean="0"/>
              <a:t> </a:t>
            </a:r>
            <a:r>
              <a:rPr kumimoji="1" lang="en-US" altLang="zh-TW" dirty="0" err="1" smtClean="0"/>
              <a:t>docker</a:t>
            </a:r>
            <a:r>
              <a:rPr kumimoji="1" lang="en-US" altLang="zh-TW" dirty="0" smtClean="0"/>
              <a:t> push </a:t>
            </a:r>
            <a:r>
              <a:rPr kumimoji="1" lang="en-US" altLang="zh-TW" dirty="0" err="1" smtClean="0"/>
              <a:t>myregistry.com</a:t>
            </a:r>
            <a:r>
              <a:rPr kumimoji="1" lang="en-US" altLang="zh-TW" dirty="0" smtClean="0"/>
              <a:t>/node:v2</a:t>
            </a:r>
          </a:p>
          <a:p>
            <a:endParaRPr kumimoji="1" lang="en-US" altLang="zh-TW" dirty="0" smtClean="0"/>
          </a:p>
          <a:p>
            <a:r>
              <a:rPr kumimoji="1" lang="en-US" altLang="zh-TW" dirty="0" smtClean="0"/>
              <a:t>## </a:t>
            </a:r>
            <a:r>
              <a:rPr kumimoji="1" lang="zh-TW" altLang="en-US" dirty="0" smtClean="0"/>
              <a:t>删除本地镜你</a:t>
            </a:r>
          </a:p>
          <a:p>
            <a:endParaRPr kumimoji="1" lang="zh-TW" altLang="en-US" dirty="0" smtClean="0"/>
          </a:p>
          <a:p>
            <a:r>
              <a:rPr kumimoji="1" lang="zh-TW" altLang="en-US" dirty="0" smtClean="0"/>
              <a:t> </a:t>
            </a:r>
            <a:r>
              <a:rPr kumimoji="1" lang="en-US" altLang="zh-TW" dirty="0" err="1" smtClean="0"/>
              <a:t>docker</a:t>
            </a:r>
            <a:r>
              <a:rPr kumimoji="1" lang="en-US" altLang="zh-TW" dirty="0" smtClean="0"/>
              <a:t> </a:t>
            </a:r>
            <a:r>
              <a:rPr kumimoji="1" lang="en-US" altLang="zh-TW" dirty="0" err="1" smtClean="0"/>
              <a:t>rmi</a:t>
            </a:r>
            <a:endParaRPr kumimoji="1" lang="en-US" altLang="zh-TW" dirty="0" smtClean="0"/>
          </a:p>
          <a:p>
            <a:endParaRPr kumimoji="1" lang="en-US" altLang="zh-TW" dirty="0" smtClean="0"/>
          </a:p>
          <a:p>
            <a:r>
              <a:rPr kumimoji="1" lang="en-US" altLang="zh-TW" dirty="0" smtClean="0"/>
              <a:t> </a:t>
            </a:r>
            <a:r>
              <a:rPr kumimoji="1" lang="zh-TW" altLang="en-US" dirty="0" smtClean="0"/>
              <a:t>删除所以标识为</a:t>
            </a:r>
            <a:r>
              <a:rPr kumimoji="1" lang="en-US" altLang="zh-TW" dirty="0" smtClean="0"/>
              <a:t>"&lt;none&gt;"</a:t>
            </a:r>
            <a:r>
              <a:rPr kumimoji="1" lang="zh-TW" altLang="en-US" dirty="0" smtClean="0"/>
              <a:t>的镜像：</a:t>
            </a:r>
          </a:p>
          <a:p>
            <a:r>
              <a:rPr kumimoji="1" lang="zh-TW" altLang="en-US" dirty="0" smtClean="0"/>
              <a:t> </a:t>
            </a:r>
            <a:r>
              <a:rPr kumimoji="1" lang="en-US" altLang="zh-TW" dirty="0" err="1" smtClean="0"/>
              <a:t>docker</a:t>
            </a:r>
            <a:r>
              <a:rPr kumimoji="1" lang="en-US" altLang="zh-TW" dirty="0" smtClean="0"/>
              <a:t> </a:t>
            </a:r>
            <a:r>
              <a:rPr kumimoji="1" lang="en-US" altLang="zh-TW" dirty="0" err="1" smtClean="0"/>
              <a:t>rmi</a:t>
            </a:r>
            <a:r>
              <a:rPr kumimoji="1" lang="en-US" altLang="zh-TW" dirty="0" smtClean="0"/>
              <a:t> $( </a:t>
            </a:r>
            <a:r>
              <a:rPr kumimoji="1" lang="en-US" altLang="zh-TW" dirty="0" err="1" smtClean="0"/>
              <a:t>docker</a:t>
            </a:r>
            <a:r>
              <a:rPr kumimoji="1" lang="en-US" altLang="zh-TW" dirty="0" smtClean="0"/>
              <a:t> images | </a:t>
            </a:r>
            <a:r>
              <a:rPr kumimoji="1" lang="en-US" altLang="zh-TW" dirty="0" err="1" smtClean="0"/>
              <a:t>grep</a:t>
            </a:r>
            <a:r>
              <a:rPr kumimoji="1" lang="en-US" altLang="zh-TW" dirty="0" smtClean="0"/>
              <a:t> “&lt;none&gt;”| </a:t>
            </a:r>
            <a:r>
              <a:rPr kumimoji="1" lang="en-US" altLang="zh-TW" dirty="0" err="1" smtClean="0"/>
              <a:t>awk</a:t>
            </a:r>
            <a:r>
              <a:rPr kumimoji="1" lang="en-US" altLang="zh-TW" dirty="0" smtClean="0"/>
              <a:t> ‘{print $3}’ | sort –r ) #</a:t>
            </a:r>
            <a:r>
              <a:rPr kumimoji="1" lang="zh-TW" altLang="en-US" dirty="0" smtClean="0"/>
              <a:t>删除所有镜像</a:t>
            </a:r>
          </a:p>
          <a:p>
            <a:endParaRPr kumimoji="1" lang="zh-TW" altLang="en-US" dirty="0" smtClean="0"/>
          </a:p>
          <a:p>
            <a:r>
              <a:rPr kumimoji="1" lang="zh-TW" altLang="en-US" dirty="0" smtClean="0"/>
              <a:t>*注意：在删除镜像之前要先用 </a:t>
            </a:r>
            <a:r>
              <a:rPr kumimoji="1" lang="en-US" altLang="zh-TW" dirty="0" err="1" smtClean="0"/>
              <a:t>docker</a:t>
            </a:r>
            <a:r>
              <a:rPr kumimoji="1" lang="en-US" altLang="zh-TW" dirty="0" smtClean="0"/>
              <a:t> </a:t>
            </a:r>
            <a:r>
              <a:rPr kumimoji="1" lang="en-US" altLang="zh-TW" dirty="0" err="1" smtClean="0"/>
              <a:t>rm</a:t>
            </a:r>
            <a:r>
              <a:rPr kumimoji="1" lang="en-US" altLang="zh-TW" dirty="0" smtClean="0"/>
              <a:t> </a:t>
            </a:r>
            <a:r>
              <a:rPr kumimoji="1" lang="zh-TW" altLang="en-US" dirty="0" smtClean="0"/>
              <a:t>删掉依赖于这个镜像的所有容器。</a:t>
            </a:r>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12</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13</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14</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15</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kumimoji="1" lang="en-US" altLang="zh-CN" dirty="0" smtClean="0"/>
              <a:t>Run a command in a new container</a:t>
            </a:r>
          </a:p>
          <a:p>
            <a:endParaRPr kumimoji="1" lang="en-US" altLang="zh-CN" dirty="0" smtClean="0"/>
          </a:p>
          <a:p>
            <a:r>
              <a:rPr kumimoji="1" lang="en-US" altLang="zh-CN" dirty="0" smtClean="0"/>
              <a:t>  -a, --attach=[]                 Attach to STDIN, STDOUT or STDERR</a:t>
            </a:r>
          </a:p>
          <a:p>
            <a:r>
              <a:rPr kumimoji="1" lang="en-US" altLang="zh-CN" dirty="0" smtClean="0"/>
              <a:t>  --add-host=[]                   Add a custom host-to-IP mapping (</a:t>
            </a:r>
            <a:r>
              <a:rPr kumimoji="1" lang="en-US" altLang="zh-CN" dirty="0" err="1" smtClean="0"/>
              <a:t>host:ip</a:t>
            </a:r>
            <a:r>
              <a:rPr kumimoji="1" lang="en-US" altLang="zh-CN" dirty="0" smtClean="0"/>
              <a:t>)</a:t>
            </a:r>
          </a:p>
          <a:p>
            <a:r>
              <a:rPr kumimoji="1" lang="en-US" altLang="zh-CN" dirty="0" smtClean="0"/>
              <a:t>  --</a:t>
            </a:r>
            <a:r>
              <a:rPr kumimoji="1" lang="en-US" altLang="zh-CN" dirty="0" err="1" smtClean="0"/>
              <a:t>blkio</a:t>
            </a:r>
            <a:r>
              <a:rPr kumimoji="1" lang="en-US" altLang="zh-CN" dirty="0" smtClean="0"/>
              <a:t>-weight=0                Block IO (relative weight), between 10 and 1000</a:t>
            </a:r>
          </a:p>
          <a:p>
            <a:r>
              <a:rPr kumimoji="1" lang="en-US" altLang="zh-CN" dirty="0" smtClean="0"/>
              <a:t>  --</a:t>
            </a:r>
            <a:r>
              <a:rPr kumimoji="1" lang="en-US" altLang="zh-CN" dirty="0" err="1" smtClean="0"/>
              <a:t>cpu</a:t>
            </a:r>
            <a:r>
              <a:rPr kumimoji="1" lang="en-US" altLang="zh-CN" dirty="0" smtClean="0"/>
              <a:t>-shares=0                  CPU shares (relative weight)</a:t>
            </a:r>
          </a:p>
          <a:p>
            <a:r>
              <a:rPr kumimoji="1" lang="en-US" altLang="zh-CN" dirty="0" smtClean="0"/>
              <a:t>  --cap-add=[]                    Add Linux capabilities</a:t>
            </a:r>
          </a:p>
          <a:p>
            <a:r>
              <a:rPr kumimoji="1" lang="en-US" altLang="zh-CN" dirty="0" smtClean="0"/>
              <a:t>  --cap-drop=[]                   Drop Linux capabilities</a:t>
            </a:r>
          </a:p>
          <a:p>
            <a:r>
              <a:rPr kumimoji="1" lang="en-US" altLang="zh-CN" dirty="0" smtClean="0"/>
              <a:t>  --</a:t>
            </a:r>
            <a:r>
              <a:rPr kumimoji="1" lang="en-US" altLang="zh-CN" dirty="0" err="1" smtClean="0"/>
              <a:t>cgroup</a:t>
            </a:r>
            <a:r>
              <a:rPr kumimoji="1" lang="en-US" altLang="zh-CN" dirty="0" smtClean="0"/>
              <a:t>-parent=                Optional parent </a:t>
            </a:r>
            <a:r>
              <a:rPr kumimoji="1" lang="en-US" altLang="zh-CN" dirty="0" err="1" smtClean="0"/>
              <a:t>cgroup</a:t>
            </a:r>
            <a:r>
              <a:rPr kumimoji="1" lang="en-US" altLang="zh-CN" dirty="0" smtClean="0"/>
              <a:t> for the container</a:t>
            </a:r>
          </a:p>
          <a:p>
            <a:r>
              <a:rPr kumimoji="1" lang="en-US" altLang="zh-CN" dirty="0" smtClean="0"/>
              <a:t>  --</a:t>
            </a:r>
            <a:r>
              <a:rPr kumimoji="1" lang="en-US" altLang="zh-CN" dirty="0" err="1" smtClean="0"/>
              <a:t>cidfile</a:t>
            </a:r>
            <a:r>
              <a:rPr kumimoji="1" lang="en-US" altLang="zh-CN" dirty="0" smtClean="0"/>
              <a:t>=                      Write the container ID to the file</a:t>
            </a:r>
          </a:p>
          <a:p>
            <a:r>
              <a:rPr kumimoji="1" lang="en-US" altLang="zh-CN" dirty="0" smtClean="0"/>
              <a:t>  --</a:t>
            </a:r>
            <a:r>
              <a:rPr kumimoji="1" lang="en-US" altLang="zh-CN" dirty="0" err="1" smtClean="0"/>
              <a:t>cpu</a:t>
            </a:r>
            <a:r>
              <a:rPr kumimoji="1" lang="en-US" altLang="zh-CN" dirty="0" smtClean="0"/>
              <a:t>-period=0                  Limit CPU CFS (Completely Fair Scheduler) period</a:t>
            </a:r>
          </a:p>
          <a:p>
            <a:r>
              <a:rPr kumimoji="1" lang="en-US" altLang="zh-CN" dirty="0" smtClean="0"/>
              <a:t>  --</a:t>
            </a:r>
            <a:r>
              <a:rPr kumimoji="1" lang="en-US" altLang="zh-CN" dirty="0" err="1" smtClean="0"/>
              <a:t>cpu</a:t>
            </a:r>
            <a:r>
              <a:rPr kumimoji="1" lang="en-US" altLang="zh-CN" dirty="0" smtClean="0"/>
              <a:t>-quota=0                   Limit CPU CFS (Completely Fair Scheduler) quota</a:t>
            </a:r>
          </a:p>
          <a:p>
            <a:r>
              <a:rPr kumimoji="1" lang="en-US" altLang="zh-CN" dirty="0" smtClean="0"/>
              <a:t>  --</a:t>
            </a:r>
            <a:r>
              <a:rPr kumimoji="1" lang="en-US" altLang="zh-CN" dirty="0" err="1" smtClean="0"/>
              <a:t>cpuset-cpus</a:t>
            </a:r>
            <a:r>
              <a:rPr kumimoji="1" lang="en-US" altLang="zh-CN" dirty="0" smtClean="0"/>
              <a:t>=                  CPUs in which to allow execution (0-3, 0,1)</a:t>
            </a:r>
          </a:p>
          <a:p>
            <a:r>
              <a:rPr kumimoji="1" lang="en-US" altLang="zh-CN" dirty="0" smtClean="0"/>
              <a:t>  --</a:t>
            </a:r>
            <a:r>
              <a:rPr kumimoji="1" lang="en-US" altLang="zh-CN" dirty="0" err="1" smtClean="0"/>
              <a:t>cpuset-mems</a:t>
            </a:r>
            <a:r>
              <a:rPr kumimoji="1" lang="en-US" altLang="zh-CN" dirty="0" smtClean="0"/>
              <a:t>=                  MEMs in which to allow execution (0-3, 0,1)</a:t>
            </a:r>
          </a:p>
          <a:p>
            <a:r>
              <a:rPr kumimoji="1" lang="en-US" altLang="zh-CN" dirty="0" smtClean="0"/>
              <a:t>  -d, --detach=false              Run container in background and print container ID</a:t>
            </a:r>
          </a:p>
          <a:p>
            <a:r>
              <a:rPr kumimoji="1" lang="en-US" altLang="zh-CN" dirty="0" smtClean="0"/>
              <a:t>  --device=[]                     Add a host device to the container</a:t>
            </a:r>
          </a:p>
          <a:p>
            <a:r>
              <a:rPr kumimoji="1" lang="en-US" altLang="zh-CN" dirty="0" smtClean="0"/>
              <a:t>  --disable-content-trust=true    Skip image verification</a:t>
            </a:r>
          </a:p>
          <a:p>
            <a:r>
              <a:rPr kumimoji="1" lang="en-US" altLang="zh-CN" dirty="0" smtClean="0"/>
              <a:t>  --</a:t>
            </a:r>
            <a:r>
              <a:rPr kumimoji="1" lang="en-US" altLang="zh-CN" dirty="0" err="1" smtClean="0"/>
              <a:t>dns</a:t>
            </a:r>
            <a:r>
              <a:rPr kumimoji="1" lang="en-US" altLang="zh-CN" dirty="0" smtClean="0"/>
              <a:t>=[]                        Set custom DNS servers</a:t>
            </a:r>
          </a:p>
          <a:p>
            <a:r>
              <a:rPr kumimoji="1" lang="en-US" altLang="zh-CN" dirty="0" smtClean="0"/>
              <a:t>  --</a:t>
            </a:r>
            <a:r>
              <a:rPr kumimoji="1" lang="en-US" altLang="zh-CN" dirty="0" err="1" smtClean="0"/>
              <a:t>dns</a:t>
            </a:r>
            <a:r>
              <a:rPr kumimoji="1" lang="en-US" altLang="zh-CN" dirty="0" smtClean="0"/>
              <a:t>-opt=[]                    Set DNS options</a:t>
            </a:r>
          </a:p>
          <a:p>
            <a:r>
              <a:rPr kumimoji="1" lang="en-US" altLang="zh-CN" dirty="0" smtClean="0"/>
              <a:t>  --</a:t>
            </a:r>
            <a:r>
              <a:rPr kumimoji="1" lang="en-US" altLang="zh-CN" dirty="0" err="1" smtClean="0"/>
              <a:t>dns</a:t>
            </a:r>
            <a:r>
              <a:rPr kumimoji="1" lang="en-US" altLang="zh-CN" dirty="0" smtClean="0"/>
              <a:t>-search=[]                 Set custom DNS search domains</a:t>
            </a:r>
          </a:p>
          <a:p>
            <a:r>
              <a:rPr kumimoji="1" lang="en-US" altLang="zh-CN" dirty="0" smtClean="0"/>
              <a:t>  -e, --</a:t>
            </a:r>
            <a:r>
              <a:rPr kumimoji="1" lang="en-US" altLang="zh-CN" dirty="0" err="1" smtClean="0"/>
              <a:t>env</a:t>
            </a:r>
            <a:r>
              <a:rPr kumimoji="1" lang="en-US" altLang="zh-CN" dirty="0" smtClean="0"/>
              <a:t>=[]                    Set environment variables</a:t>
            </a:r>
          </a:p>
          <a:p>
            <a:r>
              <a:rPr kumimoji="1" lang="en-US" altLang="zh-CN" dirty="0" smtClean="0"/>
              <a:t>  --</a:t>
            </a:r>
            <a:r>
              <a:rPr kumimoji="1" lang="en-US" altLang="zh-CN" dirty="0" err="1" smtClean="0"/>
              <a:t>entrypoint</a:t>
            </a:r>
            <a:r>
              <a:rPr kumimoji="1" lang="en-US" altLang="zh-CN" dirty="0" smtClean="0"/>
              <a:t>=                   Overwrite the default ENTRYPOINT of the image</a:t>
            </a:r>
          </a:p>
          <a:p>
            <a:r>
              <a:rPr kumimoji="1" lang="en-US" altLang="zh-CN" dirty="0" smtClean="0"/>
              <a:t>  --</a:t>
            </a:r>
            <a:r>
              <a:rPr kumimoji="1" lang="en-US" altLang="zh-CN" dirty="0" err="1" smtClean="0"/>
              <a:t>env</a:t>
            </a:r>
            <a:r>
              <a:rPr kumimoji="1" lang="en-US" altLang="zh-CN" dirty="0" smtClean="0"/>
              <a:t>-file=[]                   Read in a file of environment variables</a:t>
            </a:r>
          </a:p>
          <a:p>
            <a:r>
              <a:rPr kumimoji="1" lang="en-US" altLang="zh-CN" dirty="0" smtClean="0"/>
              <a:t>  --expose=[]                     Expose a port or a range of ports</a:t>
            </a:r>
          </a:p>
          <a:p>
            <a:r>
              <a:rPr kumimoji="1" lang="en-US" altLang="zh-CN" dirty="0" smtClean="0"/>
              <a:t>  --group-add=[]                  Add additional groups to join</a:t>
            </a:r>
          </a:p>
          <a:p>
            <a:r>
              <a:rPr kumimoji="1" lang="en-US" altLang="zh-CN" dirty="0" smtClean="0"/>
              <a:t>  -h, --hostname=                 Container host name</a:t>
            </a:r>
          </a:p>
          <a:p>
            <a:r>
              <a:rPr kumimoji="1" lang="en-US" altLang="zh-CN" dirty="0" smtClean="0"/>
              <a:t>  --help=false                    Print usage</a:t>
            </a:r>
          </a:p>
          <a:p>
            <a:r>
              <a:rPr kumimoji="1" lang="en-US" altLang="zh-CN" dirty="0" smtClean="0"/>
              <a:t>  -</a:t>
            </a:r>
            <a:r>
              <a:rPr kumimoji="1" lang="en-US" altLang="zh-CN" dirty="0" err="1" smtClean="0"/>
              <a:t>i</a:t>
            </a:r>
            <a:r>
              <a:rPr kumimoji="1" lang="en-US" altLang="zh-CN" dirty="0" smtClean="0"/>
              <a:t>, --interactive=false         Keep STDIN open even if not attached</a:t>
            </a:r>
          </a:p>
          <a:p>
            <a:r>
              <a:rPr kumimoji="1" lang="en-US" altLang="zh-CN" dirty="0" smtClean="0"/>
              <a:t>  --</a:t>
            </a:r>
            <a:r>
              <a:rPr kumimoji="1" lang="en-US" altLang="zh-CN" dirty="0" err="1" smtClean="0"/>
              <a:t>ipc</a:t>
            </a:r>
            <a:r>
              <a:rPr kumimoji="1" lang="en-US" altLang="zh-CN" dirty="0" smtClean="0"/>
              <a:t>=                          IPC namespace to use</a:t>
            </a:r>
          </a:p>
          <a:p>
            <a:r>
              <a:rPr kumimoji="1" lang="en-US" altLang="zh-CN" dirty="0" smtClean="0"/>
              <a:t>  --kernel-memory=                Kernel memory limit</a:t>
            </a:r>
          </a:p>
          <a:p>
            <a:r>
              <a:rPr kumimoji="1" lang="en-US" altLang="zh-CN" dirty="0" smtClean="0"/>
              <a:t>  -l, --label=[]                  Set meta data on a container</a:t>
            </a:r>
          </a:p>
          <a:p>
            <a:r>
              <a:rPr kumimoji="1" lang="en-US" altLang="zh-CN" dirty="0" smtClean="0"/>
              <a:t>  --label-file=[]                 Read in a line delimited file of labels</a:t>
            </a:r>
          </a:p>
          <a:p>
            <a:r>
              <a:rPr kumimoji="1" lang="en-US" altLang="zh-CN" dirty="0" smtClean="0"/>
              <a:t>  --link=[]                       Add link to another container</a:t>
            </a:r>
          </a:p>
          <a:p>
            <a:r>
              <a:rPr kumimoji="1" lang="en-US" altLang="zh-CN" dirty="0" smtClean="0"/>
              <a:t>  --log-driver=                   Logging driver for container</a:t>
            </a:r>
          </a:p>
          <a:p>
            <a:r>
              <a:rPr kumimoji="1" lang="en-US" altLang="zh-CN" dirty="0" smtClean="0"/>
              <a:t>  --log-opt=[]                    Log driver options</a:t>
            </a:r>
          </a:p>
          <a:p>
            <a:r>
              <a:rPr kumimoji="1" lang="en-US" altLang="zh-CN" dirty="0" smtClean="0"/>
              <a:t>  --</a:t>
            </a:r>
            <a:r>
              <a:rPr kumimoji="1" lang="en-US" altLang="zh-CN" dirty="0" err="1" smtClean="0"/>
              <a:t>lxc-conf</a:t>
            </a:r>
            <a:r>
              <a:rPr kumimoji="1" lang="en-US" altLang="zh-CN" dirty="0" smtClean="0"/>
              <a:t>=[]                   Add custom </a:t>
            </a:r>
            <a:r>
              <a:rPr kumimoji="1" lang="en-US" altLang="zh-CN" dirty="0" err="1" smtClean="0"/>
              <a:t>lxc</a:t>
            </a:r>
            <a:r>
              <a:rPr kumimoji="1" lang="en-US" altLang="zh-CN" dirty="0" smtClean="0"/>
              <a:t> options</a:t>
            </a:r>
          </a:p>
          <a:p>
            <a:r>
              <a:rPr kumimoji="1" lang="en-US" altLang="zh-CN" dirty="0" smtClean="0"/>
              <a:t>  -m, --memory=                   Memory limit</a:t>
            </a:r>
          </a:p>
          <a:p>
            <a:r>
              <a:rPr kumimoji="1" lang="en-US" altLang="zh-CN" dirty="0" smtClean="0"/>
              <a:t>  --mac-address=                  Container MAC address (e.g. 92:d0:c6:0a:29:33)</a:t>
            </a:r>
          </a:p>
          <a:p>
            <a:r>
              <a:rPr kumimoji="1" lang="en-US" altLang="zh-CN" dirty="0" smtClean="0"/>
              <a:t>  --memory-reservation=           Memory soft limit</a:t>
            </a:r>
          </a:p>
          <a:p>
            <a:r>
              <a:rPr kumimoji="1" lang="en-US" altLang="zh-CN" dirty="0" smtClean="0"/>
              <a:t>  --memory-swap=                  Total memory (memory + swap), '-1' to disable swap</a:t>
            </a:r>
          </a:p>
          <a:p>
            <a:r>
              <a:rPr kumimoji="1" lang="en-US" altLang="zh-CN" dirty="0" smtClean="0"/>
              <a:t>  --memory-</a:t>
            </a:r>
            <a:r>
              <a:rPr kumimoji="1" lang="en-US" altLang="zh-CN" dirty="0" err="1" smtClean="0"/>
              <a:t>swappiness</a:t>
            </a:r>
            <a:r>
              <a:rPr kumimoji="1" lang="en-US" altLang="zh-CN" dirty="0" smtClean="0"/>
              <a:t>=-1          Tuning container memory </a:t>
            </a:r>
            <a:r>
              <a:rPr kumimoji="1" lang="en-US" altLang="zh-CN" dirty="0" err="1" smtClean="0"/>
              <a:t>swappiness</a:t>
            </a:r>
            <a:r>
              <a:rPr kumimoji="1" lang="en-US" altLang="zh-CN" dirty="0" smtClean="0"/>
              <a:t> (0 to 100)</a:t>
            </a:r>
          </a:p>
          <a:p>
            <a:r>
              <a:rPr kumimoji="1" lang="en-US" altLang="zh-CN" dirty="0" smtClean="0"/>
              <a:t>  --name=                         Assign a name to the container</a:t>
            </a:r>
          </a:p>
          <a:p>
            <a:r>
              <a:rPr kumimoji="1" lang="en-US" altLang="zh-CN" dirty="0" smtClean="0"/>
              <a:t>  --net=default                   Set the Network for the container</a:t>
            </a:r>
          </a:p>
          <a:p>
            <a:r>
              <a:rPr kumimoji="1" lang="en-US" altLang="zh-CN" dirty="0" smtClean="0"/>
              <a:t>  --</a:t>
            </a:r>
            <a:r>
              <a:rPr kumimoji="1" lang="en-US" altLang="zh-CN" dirty="0" err="1" smtClean="0"/>
              <a:t>oom</a:t>
            </a:r>
            <a:r>
              <a:rPr kumimoji="1" lang="en-US" altLang="zh-CN" dirty="0" smtClean="0"/>
              <a:t>-kill-disable=false        Disable OOM Killer</a:t>
            </a:r>
          </a:p>
          <a:p>
            <a:r>
              <a:rPr kumimoji="1" lang="en-US" altLang="zh-CN" dirty="0" smtClean="0"/>
              <a:t>  -P, --publish-all=false         Publish all exposed ports to random ports</a:t>
            </a:r>
          </a:p>
          <a:p>
            <a:r>
              <a:rPr kumimoji="1" lang="en-US" altLang="zh-CN" dirty="0" smtClean="0"/>
              <a:t>  -p, --publish=[]                Publish a container's port(s) to the host</a:t>
            </a:r>
          </a:p>
          <a:p>
            <a:r>
              <a:rPr kumimoji="1" lang="en-US" altLang="zh-CN" dirty="0" smtClean="0"/>
              <a:t>  --</a:t>
            </a:r>
            <a:r>
              <a:rPr kumimoji="1" lang="en-US" altLang="zh-CN" dirty="0" err="1" smtClean="0"/>
              <a:t>pid</a:t>
            </a:r>
            <a:r>
              <a:rPr kumimoji="1" lang="en-US" altLang="zh-CN" dirty="0" smtClean="0"/>
              <a:t>=                          PID namespace to use</a:t>
            </a:r>
          </a:p>
          <a:p>
            <a:r>
              <a:rPr kumimoji="1" lang="en-US" altLang="zh-CN" dirty="0" smtClean="0"/>
              <a:t>  --privileged=false              Give extended privileges to this container</a:t>
            </a:r>
          </a:p>
          <a:p>
            <a:r>
              <a:rPr kumimoji="1" lang="en-US" altLang="zh-CN" dirty="0" smtClean="0"/>
              <a:t>  --read-only=false               Mount the container's root </a:t>
            </a:r>
            <a:r>
              <a:rPr kumimoji="1" lang="en-US" altLang="zh-CN" dirty="0" err="1" smtClean="0"/>
              <a:t>filesystem</a:t>
            </a:r>
            <a:r>
              <a:rPr kumimoji="1" lang="en-US" altLang="zh-CN" dirty="0" smtClean="0"/>
              <a:t> as read only</a:t>
            </a:r>
          </a:p>
          <a:p>
            <a:r>
              <a:rPr kumimoji="1" lang="en-US" altLang="zh-CN" dirty="0" smtClean="0"/>
              <a:t>  --restart=no                    Restart policy to apply when a container exits</a:t>
            </a:r>
          </a:p>
          <a:p>
            <a:r>
              <a:rPr kumimoji="1" lang="en-US" altLang="zh-CN" dirty="0" smtClean="0"/>
              <a:t>  --</a:t>
            </a:r>
            <a:r>
              <a:rPr kumimoji="1" lang="en-US" altLang="zh-CN" dirty="0" err="1" smtClean="0"/>
              <a:t>rm</a:t>
            </a:r>
            <a:r>
              <a:rPr kumimoji="1" lang="en-US" altLang="zh-CN" dirty="0" smtClean="0"/>
              <a:t>=false                      Automatically remove the container when it exits</a:t>
            </a:r>
          </a:p>
          <a:p>
            <a:r>
              <a:rPr kumimoji="1" lang="en-US" altLang="zh-CN" dirty="0" smtClean="0"/>
              <a:t>  --security-opt=[]               Security Options</a:t>
            </a:r>
          </a:p>
          <a:p>
            <a:r>
              <a:rPr kumimoji="1" lang="en-US" altLang="zh-CN" dirty="0" smtClean="0"/>
              <a:t>  --sig-proxy=true                Proxy received signals to the process</a:t>
            </a:r>
          </a:p>
          <a:p>
            <a:r>
              <a:rPr kumimoji="1" lang="en-US" altLang="zh-CN" dirty="0" smtClean="0"/>
              <a:t>  --stop-signal=SIGTERM           Signal to stop a container, SIGTERM by default</a:t>
            </a:r>
          </a:p>
          <a:p>
            <a:r>
              <a:rPr kumimoji="1" lang="en-US" altLang="zh-CN" dirty="0" smtClean="0"/>
              <a:t>  -t, --</a:t>
            </a:r>
            <a:r>
              <a:rPr kumimoji="1" lang="en-US" altLang="zh-CN" dirty="0" err="1" smtClean="0"/>
              <a:t>tty</a:t>
            </a:r>
            <a:r>
              <a:rPr kumimoji="1" lang="en-US" altLang="zh-CN" dirty="0" smtClean="0"/>
              <a:t>=false                 Allocate a pseudo-TTY</a:t>
            </a:r>
          </a:p>
          <a:p>
            <a:r>
              <a:rPr kumimoji="1" lang="en-US" altLang="zh-CN" dirty="0" smtClean="0"/>
              <a:t>  -u, --user=                     Username or UID (format: &lt;</a:t>
            </a:r>
            <a:r>
              <a:rPr kumimoji="1" lang="en-US" altLang="zh-CN" dirty="0" err="1" smtClean="0"/>
              <a:t>name|uid</a:t>
            </a:r>
            <a:r>
              <a:rPr kumimoji="1" lang="en-US" altLang="zh-CN" dirty="0" smtClean="0"/>
              <a:t>&gt;[:&lt;</a:t>
            </a:r>
            <a:r>
              <a:rPr kumimoji="1" lang="en-US" altLang="zh-CN" dirty="0" err="1" smtClean="0"/>
              <a:t>group|gid</a:t>
            </a:r>
            <a:r>
              <a:rPr kumimoji="1" lang="en-US" altLang="zh-CN" dirty="0" smtClean="0"/>
              <a:t>&gt;])</a:t>
            </a:r>
          </a:p>
          <a:p>
            <a:r>
              <a:rPr kumimoji="1" lang="en-US" altLang="zh-CN" dirty="0" smtClean="0"/>
              <a:t>  --</a:t>
            </a:r>
            <a:r>
              <a:rPr kumimoji="1" lang="en-US" altLang="zh-CN" dirty="0" err="1" smtClean="0"/>
              <a:t>ulimit</a:t>
            </a:r>
            <a:r>
              <a:rPr kumimoji="1" lang="en-US" altLang="zh-CN" dirty="0" smtClean="0"/>
              <a:t>=[]                     </a:t>
            </a:r>
            <a:r>
              <a:rPr kumimoji="1" lang="en-US" altLang="zh-CN" dirty="0" err="1" smtClean="0"/>
              <a:t>Ulimit</a:t>
            </a:r>
            <a:r>
              <a:rPr kumimoji="1" lang="en-US" altLang="zh-CN" dirty="0" smtClean="0"/>
              <a:t> options</a:t>
            </a:r>
          </a:p>
          <a:p>
            <a:r>
              <a:rPr kumimoji="1" lang="en-US" altLang="zh-CN" dirty="0" smtClean="0"/>
              <a:t>  --</a:t>
            </a:r>
            <a:r>
              <a:rPr kumimoji="1" lang="en-US" altLang="zh-CN" dirty="0" err="1" smtClean="0"/>
              <a:t>uts</a:t>
            </a:r>
            <a:r>
              <a:rPr kumimoji="1" lang="en-US" altLang="zh-CN" dirty="0" smtClean="0"/>
              <a:t>=                          UTS namespace to use</a:t>
            </a:r>
          </a:p>
          <a:p>
            <a:r>
              <a:rPr kumimoji="1" lang="en-US" altLang="zh-CN" dirty="0" smtClean="0"/>
              <a:t>  -v, --volume=[]                 Bind mount a volume</a:t>
            </a:r>
          </a:p>
          <a:p>
            <a:r>
              <a:rPr kumimoji="1" lang="en-US" altLang="zh-CN" dirty="0" smtClean="0"/>
              <a:t>  --volume-driver=                Optional volume driver for the container</a:t>
            </a:r>
          </a:p>
          <a:p>
            <a:r>
              <a:rPr kumimoji="1" lang="en-US" altLang="zh-CN" dirty="0" smtClean="0"/>
              <a:t>  --volumes-from=[]               Mount volumes from the specified container(s)</a:t>
            </a:r>
          </a:p>
          <a:p>
            <a:r>
              <a:rPr kumimoji="1" lang="en-US" altLang="zh-CN" dirty="0" smtClean="0"/>
              <a:t>  -w, --</a:t>
            </a:r>
            <a:r>
              <a:rPr kumimoji="1" lang="en-US" altLang="zh-CN" dirty="0" err="1" smtClean="0"/>
              <a:t>workdir</a:t>
            </a:r>
            <a:r>
              <a:rPr kumimoji="1" lang="en-US" altLang="zh-CN" dirty="0" smtClean="0"/>
              <a:t>=                  Working directory inside the container</a:t>
            </a:r>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16</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17</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kumimoji="1" lang="en-US" altLang="zh-CN" dirty="0" smtClean="0"/>
              <a:t># </a:t>
            </a:r>
            <a:r>
              <a:rPr kumimoji="1" lang="zh-CN" altLang="en-US" dirty="0" smtClean="0"/>
              <a:t>容器常用操作命令</a:t>
            </a:r>
          </a:p>
          <a:p>
            <a:endParaRPr kumimoji="1" lang="zh-CN" altLang="en-US" dirty="0" smtClean="0"/>
          </a:p>
          <a:p>
            <a:r>
              <a:rPr kumimoji="1" lang="en-US" altLang="zh-CN" dirty="0" smtClean="0"/>
              <a:t>## </a:t>
            </a:r>
            <a:r>
              <a:rPr kumimoji="1" lang="zh-CN" altLang="en-US" dirty="0" smtClean="0"/>
              <a:t>启动容器</a:t>
            </a:r>
          </a:p>
          <a:p>
            <a:endParaRPr kumimoji="1" lang="zh-CN" altLang="en-US" dirty="0" smtClean="0"/>
          </a:p>
          <a:p>
            <a:r>
              <a:rPr kumimoji="1" lang="zh-CN" altLang="en-US" dirty="0" smtClean="0"/>
              <a:t>启动容器有两种方式，一种是基于镜像新建一个容器并启动，另外一个是将在终止状态（</a:t>
            </a:r>
            <a:r>
              <a:rPr kumimoji="1" lang="en-US" altLang="zh-CN" dirty="0" smtClean="0"/>
              <a:t>stopped</a:t>
            </a:r>
            <a:r>
              <a:rPr kumimoji="1" lang="zh-CN" altLang="en-US" dirty="0" smtClean="0"/>
              <a:t>）的容器</a:t>
            </a:r>
          </a:p>
          <a:p>
            <a:r>
              <a:rPr kumimoji="1" lang="zh-CN" altLang="en-US" dirty="0" smtClean="0"/>
              <a:t>重新启动。</a:t>
            </a:r>
          </a:p>
          <a:p>
            <a:endParaRPr kumimoji="1" lang="zh-CN" altLang="en-US" dirty="0" smtClean="0"/>
          </a:p>
          <a:p>
            <a:r>
              <a:rPr kumimoji="1" lang="en-US" altLang="zh-CN" dirty="0" smtClean="0"/>
              <a:t>$</a:t>
            </a:r>
            <a:r>
              <a:rPr kumimoji="1" lang="en-US" altLang="zh-CN" dirty="0" err="1" smtClean="0"/>
              <a:t>sudo</a:t>
            </a:r>
            <a:r>
              <a:rPr kumimoji="1" lang="en-US" altLang="zh-CN" dirty="0" smtClean="0"/>
              <a:t> </a:t>
            </a:r>
            <a:r>
              <a:rPr kumimoji="1" lang="en-US" altLang="zh-CN" dirty="0" err="1" smtClean="0"/>
              <a:t>docker</a:t>
            </a:r>
            <a:r>
              <a:rPr kumimoji="1" lang="en-US" altLang="zh-CN" dirty="0" smtClean="0"/>
              <a:t> run </a:t>
            </a:r>
            <a:r>
              <a:rPr kumimoji="1" lang="en-US" altLang="zh-CN" dirty="0" err="1" smtClean="0"/>
              <a:t>node:latest</a:t>
            </a:r>
            <a:r>
              <a:rPr kumimoji="1" lang="en-US" altLang="zh-CN" dirty="0" smtClean="0"/>
              <a:t> /bin/echo "Hello World"</a:t>
            </a:r>
          </a:p>
          <a:p>
            <a:endParaRPr kumimoji="1" lang="en-US" altLang="zh-CN" dirty="0" smtClean="0"/>
          </a:p>
          <a:p>
            <a:r>
              <a:rPr kumimoji="1" lang="en-US" altLang="zh-CN" dirty="0" smtClean="0"/>
              <a:t>$</a:t>
            </a:r>
            <a:r>
              <a:rPr kumimoji="1" lang="en-US" altLang="zh-CN" dirty="0" err="1" smtClean="0"/>
              <a:t>sudo</a:t>
            </a:r>
            <a:r>
              <a:rPr kumimoji="1" lang="en-US" altLang="zh-CN" dirty="0" smtClean="0"/>
              <a:t> </a:t>
            </a:r>
            <a:r>
              <a:rPr kumimoji="1" lang="en-US" altLang="zh-CN" dirty="0" err="1" smtClean="0"/>
              <a:t>docker</a:t>
            </a:r>
            <a:r>
              <a:rPr kumimoji="1" lang="en-US" altLang="zh-CN" dirty="0" smtClean="0"/>
              <a:t> run -t -</a:t>
            </a:r>
            <a:r>
              <a:rPr kumimoji="1" lang="en-US" altLang="zh-CN" dirty="0" err="1" smtClean="0"/>
              <a:t>i</a:t>
            </a:r>
            <a:r>
              <a:rPr kumimoji="1" lang="en-US" altLang="zh-CN" dirty="0" smtClean="0"/>
              <a:t> </a:t>
            </a:r>
            <a:r>
              <a:rPr kumimoji="1" lang="en-US" altLang="zh-CN" dirty="0" err="1" smtClean="0"/>
              <a:t>node:latest</a:t>
            </a:r>
            <a:r>
              <a:rPr kumimoji="1" lang="en-US" altLang="zh-CN" dirty="0" smtClean="0"/>
              <a:t> /bin/bash</a:t>
            </a:r>
          </a:p>
          <a:p>
            <a:endParaRPr kumimoji="1" lang="en-US" altLang="zh-CN" dirty="0" smtClean="0"/>
          </a:p>
          <a:p>
            <a:r>
              <a:rPr kumimoji="1" lang="zh-CN" altLang="en-US" dirty="0" smtClean="0"/>
              <a:t>其中， </a:t>
            </a:r>
            <a:r>
              <a:rPr kumimoji="1" lang="en-US" altLang="zh-CN" dirty="0" smtClean="0"/>
              <a:t>-t </a:t>
            </a:r>
            <a:r>
              <a:rPr kumimoji="1" lang="zh-CN" altLang="en-US" dirty="0" smtClean="0"/>
              <a:t>选项让</a:t>
            </a:r>
            <a:r>
              <a:rPr kumimoji="1" lang="en-US" altLang="zh-CN" dirty="0" err="1" smtClean="0"/>
              <a:t>Docker</a:t>
            </a:r>
            <a:r>
              <a:rPr kumimoji="1" lang="zh-CN" altLang="en-US" dirty="0" smtClean="0"/>
              <a:t>分配一个伪终端（</a:t>
            </a:r>
            <a:r>
              <a:rPr kumimoji="1" lang="en-US" altLang="zh-CN" dirty="0" smtClean="0"/>
              <a:t>pseudo-</a:t>
            </a:r>
            <a:r>
              <a:rPr kumimoji="1" lang="en-US" altLang="zh-CN" dirty="0" err="1" smtClean="0"/>
              <a:t>tty</a:t>
            </a:r>
            <a:r>
              <a:rPr kumimoji="1" lang="zh-CN" altLang="en-US" dirty="0" smtClean="0"/>
              <a:t>）并绑定到容器的标准输入上， </a:t>
            </a:r>
            <a:r>
              <a:rPr kumimoji="1" lang="en-US" altLang="zh-CN" dirty="0" smtClean="0"/>
              <a:t>-</a:t>
            </a:r>
            <a:r>
              <a:rPr kumimoji="1" lang="en-US" altLang="zh-CN" dirty="0" err="1" smtClean="0"/>
              <a:t>i</a:t>
            </a:r>
            <a:r>
              <a:rPr kumimoji="1" lang="en-US" altLang="zh-CN" dirty="0" smtClean="0"/>
              <a:t> </a:t>
            </a:r>
            <a:r>
              <a:rPr kumimoji="1" lang="zh-CN" altLang="en-US" dirty="0" smtClean="0"/>
              <a:t>则让容器的标</a:t>
            </a:r>
          </a:p>
          <a:p>
            <a:r>
              <a:rPr kumimoji="1" lang="zh-CN" altLang="en-US" dirty="0" smtClean="0"/>
              <a:t>准输入保持打开。</a:t>
            </a:r>
          </a:p>
          <a:p>
            <a:endParaRPr kumimoji="1" lang="zh-CN" altLang="en-US" dirty="0" smtClean="0"/>
          </a:p>
          <a:p>
            <a:endParaRPr kumimoji="1" lang="zh-CN" altLang="en-US" dirty="0" smtClean="0"/>
          </a:p>
          <a:p>
            <a:endParaRPr kumimoji="1" lang="zh-CN" altLang="en-US" dirty="0" smtClean="0"/>
          </a:p>
          <a:p>
            <a:r>
              <a:rPr kumimoji="1" lang="zh-CN" altLang="en-US" dirty="0" smtClean="0"/>
              <a:t>当利用 </a:t>
            </a:r>
            <a:r>
              <a:rPr kumimoji="1" lang="en-US" altLang="zh-CN" dirty="0" smtClean="0"/>
              <a:t>`</a:t>
            </a:r>
            <a:r>
              <a:rPr kumimoji="1" lang="en-US" altLang="zh-CN" dirty="0" err="1" smtClean="0"/>
              <a:t>docker</a:t>
            </a:r>
            <a:r>
              <a:rPr kumimoji="1" lang="en-US" altLang="zh-CN" dirty="0" smtClean="0"/>
              <a:t> run` </a:t>
            </a:r>
            <a:r>
              <a:rPr kumimoji="1" lang="zh-CN" altLang="en-US" dirty="0" smtClean="0"/>
              <a:t>来创建容器时，</a:t>
            </a:r>
            <a:r>
              <a:rPr kumimoji="1" lang="en-US" altLang="zh-CN" dirty="0" err="1" smtClean="0"/>
              <a:t>Docker</a:t>
            </a:r>
            <a:r>
              <a:rPr kumimoji="1" lang="en-US" altLang="zh-CN" dirty="0" smtClean="0"/>
              <a:t> </a:t>
            </a:r>
            <a:r>
              <a:rPr kumimoji="1" lang="zh-CN" altLang="en-US" dirty="0" smtClean="0"/>
              <a:t>在后台运行的标准操作包括：</a:t>
            </a:r>
          </a:p>
          <a:p>
            <a:endParaRPr kumimoji="1" lang="zh-CN" altLang="en-US" dirty="0" smtClean="0"/>
          </a:p>
          <a:p>
            <a:r>
              <a:rPr kumimoji="1" lang="zh-CN" altLang="en-US" dirty="0" smtClean="0"/>
              <a:t>* 检查本地是否存在指定的镜像，不存在就从公有仓库下载</a:t>
            </a:r>
          </a:p>
          <a:p>
            <a:r>
              <a:rPr kumimoji="1" lang="zh-CN" altLang="en-US" dirty="0" smtClean="0"/>
              <a:t>* 利用镜像创建并启动一个容器</a:t>
            </a:r>
          </a:p>
          <a:p>
            <a:r>
              <a:rPr kumimoji="1" lang="zh-CN" altLang="en-US" dirty="0" smtClean="0"/>
              <a:t>* 分配一个文件系统，并在只读的镜像层外面挂载一层可读写层</a:t>
            </a:r>
          </a:p>
          <a:p>
            <a:r>
              <a:rPr kumimoji="1" lang="zh-CN" altLang="en-US" dirty="0" smtClean="0"/>
              <a:t>* 从宿主主机配置的网桥接口中桥接一个虚拟接口到容器中去</a:t>
            </a:r>
          </a:p>
          <a:p>
            <a:r>
              <a:rPr kumimoji="1" lang="zh-CN" altLang="en-US" dirty="0" smtClean="0"/>
              <a:t>* 从地址池配置一个 </a:t>
            </a:r>
            <a:r>
              <a:rPr kumimoji="1" lang="en-US" altLang="zh-CN" dirty="0" err="1" smtClean="0"/>
              <a:t>ip</a:t>
            </a:r>
            <a:r>
              <a:rPr kumimoji="1" lang="en-US" altLang="zh-CN" dirty="0" smtClean="0"/>
              <a:t> </a:t>
            </a:r>
            <a:r>
              <a:rPr kumimoji="1" lang="zh-CN" altLang="en-US" dirty="0" smtClean="0"/>
              <a:t>地址给容器</a:t>
            </a:r>
          </a:p>
          <a:p>
            <a:r>
              <a:rPr kumimoji="1" lang="zh-CN" altLang="en-US" dirty="0" smtClean="0"/>
              <a:t>* 执行用户指定的应用程序</a:t>
            </a:r>
          </a:p>
          <a:p>
            <a:r>
              <a:rPr kumimoji="1" lang="zh-CN" altLang="en-US" dirty="0" smtClean="0"/>
              <a:t>* 执行完毕后容器被终止</a:t>
            </a:r>
          </a:p>
          <a:p>
            <a:endParaRPr kumimoji="1" lang="zh-CN" altLang="en-US" dirty="0" smtClean="0"/>
          </a:p>
          <a:p>
            <a:endParaRPr kumimoji="1" lang="zh-CN" altLang="en-US" dirty="0" smtClean="0"/>
          </a:p>
          <a:p>
            <a:r>
              <a:rPr kumimoji="1" lang="en-US" altLang="zh-CN" dirty="0" err="1" smtClean="0"/>
              <a:t>docker</a:t>
            </a:r>
            <a:r>
              <a:rPr kumimoji="1" lang="en-US" altLang="zh-CN" dirty="0" smtClean="0"/>
              <a:t> run </a:t>
            </a:r>
            <a:r>
              <a:rPr kumimoji="1" lang="zh-CN" altLang="en-US" dirty="0" smtClean="0"/>
              <a:t>命令参数较多，可以通过以下命令</a:t>
            </a:r>
            <a:r>
              <a:rPr kumimoji="1" lang="en-US" altLang="zh-CN" dirty="0" err="1" smtClean="0"/>
              <a:t>docker</a:t>
            </a:r>
            <a:r>
              <a:rPr kumimoji="1" lang="en-US" altLang="zh-CN" dirty="0" smtClean="0"/>
              <a:t> run --help</a:t>
            </a:r>
            <a:r>
              <a:rPr kumimoji="1" lang="zh-CN" altLang="en-US" dirty="0" smtClean="0"/>
              <a:t>查看参数帮助内容，以下对几个常用及关键参数解释一下</a:t>
            </a:r>
            <a:r>
              <a:rPr kumimoji="1" lang="en-US" altLang="zh-CN" dirty="0" smtClean="0"/>
              <a:t>:</a:t>
            </a:r>
          </a:p>
          <a:p>
            <a:r>
              <a:rPr kumimoji="1" lang="en-US" altLang="zh-CN" dirty="0" smtClean="0"/>
              <a:t>1.  [-p</a:t>
            </a:r>
            <a:r>
              <a:rPr kumimoji="1" lang="zh-CN" altLang="en-US" dirty="0" smtClean="0"/>
              <a:t>与</a:t>
            </a:r>
            <a:r>
              <a:rPr kumimoji="1" lang="en-US" altLang="zh-CN" dirty="0" smtClean="0"/>
              <a:t>-P</a:t>
            </a:r>
            <a:r>
              <a:rPr kumimoji="1" lang="zh-CN" altLang="en-US" dirty="0" smtClean="0"/>
              <a:t>参数</a:t>
            </a:r>
            <a:r>
              <a:rPr kumimoji="1" lang="en-US" altLang="zh-CN" dirty="0" smtClean="0"/>
              <a:t>]</a:t>
            </a:r>
          </a:p>
          <a:p>
            <a:r>
              <a:rPr kumimoji="1" lang="en-US" altLang="zh-CN" dirty="0" smtClean="0"/>
              <a:t>   -P</a:t>
            </a:r>
            <a:r>
              <a:rPr kumimoji="1" lang="zh-CN" altLang="en-US" dirty="0" smtClean="0"/>
              <a:t>：随机映射容器的所有暴露端口给主机</a:t>
            </a:r>
          </a:p>
          <a:p>
            <a:r>
              <a:rPr kumimoji="1" lang="zh-CN" altLang="en-US" dirty="0" smtClean="0"/>
              <a:t>   </a:t>
            </a:r>
            <a:r>
              <a:rPr kumimoji="1" lang="en-US" altLang="zh-CN" dirty="0" smtClean="0"/>
              <a:t>-p: </a:t>
            </a:r>
            <a:r>
              <a:rPr kumimoji="1" lang="zh-CN" altLang="en-US" dirty="0" smtClean="0"/>
              <a:t>映射容器端口给主机</a:t>
            </a:r>
          </a:p>
          <a:p>
            <a:r>
              <a:rPr kumimoji="1" lang="en-US" altLang="zh-CN" dirty="0" smtClean="0"/>
              <a:t>2. [--</a:t>
            </a:r>
            <a:r>
              <a:rPr kumimoji="1" lang="en-US" altLang="zh-CN" dirty="0" err="1" smtClean="0"/>
              <a:t>env</a:t>
            </a:r>
            <a:r>
              <a:rPr kumimoji="1" lang="zh-CN" altLang="en-US" dirty="0" smtClean="0"/>
              <a:t>参数</a:t>
            </a:r>
            <a:r>
              <a:rPr kumimoji="1" lang="en-US" altLang="zh-CN" dirty="0" smtClean="0"/>
              <a:t>]</a:t>
            </a:r>
          </a:p>
          <a:p>
            <a:r>
              <a:rPr kumimoji="1" lang="en-US" altLang="zh-CN" dirty="0" smtClean="0"/>
              <a:t>	</a:t>
            </a:r>
            <a:r>
              <a:rPr kumimoji="1" lang="zh-CN" altLang="en-US" dirty="0" smtClean="0"/>
              <a:t>设置环境变量</a:t>
            </a:r>
          </a:p>
          <a:p>
            <a:r>
              <a:rPr kumimoji="1" lang="en-US" altLang="zh-CN" dirty="0" smtClean="0"/>
              <a:t>3. [-v </a:t>
            </a:r>
            <a:r>
              <a:rPr kumimoji="1" lang="zh-CN" altLang="en-US" dirty="0" smtClean="0"/>
              <a:t>参数</a:t>
            </a:r>
            <a:r>
              <a:rPr kumimoji="1" lang="en-US" altLang="zh-CN" dirty="0" smtClean="0"/>
              <a:t>]</a:t>
            </a:r>
          </a:p>
          <a:p>
            <a:r>
              <a:rPr kumimoji="1" lang="en-US" altLang="zh-CN" dirty="0" smtClean="0"/>
              <a:t>	</a:t>
            </a:r>
            <a:r>
              <a:rPr kumimoji="1" lang="zh-CN" altLang="en-US" dirty="0" smtClean="0"/>
              <a:t>挂载一个数据卷</a:t>
            </a:r>
          </a:p>
          <a:p>
            <a:r>
              <a:rPr kumimoji="1" lang="en-US" altLang="zh-CN" dirty="0" smtClean="0"/>
              <a:t>4. [-</a:t>
            </a:r>
            <a:r>
              <a:rPr kumimoji="1" lang="en-US" altLang="zh-CN" dirty="0" err="1" smtClean="0"/>
              <a:t>entrypoint</a:t>
            </a:r>
            <a:r>
              <a:rPr kumimoji="1" lang="zh-CN" altLang="en-US" dirty="0" smtClean="0"/>
              <a:t>参数</a:t>
            </a:r>
            <a:r>
              <a:rPr kumimoji="1" lang="en-US" altLang="zh-CN" dirty="0" smtClean="0"/>
              <a:t>]</a:t>
            </a:r>
          </a:p>
          <a:p>
            <a:r>
              <a:rPr kumimoji="1" lang="en-US" altLang="zh-CN" dirty="0" smtClean="0"/>
              <a:t>	</a:t>
            </a:r>
            <a:r>
              <a:rPr kumimoji="1" lang="zh-CN" altLang="en-US" dirty="0" smtClean="0"/>
              <a:t>覆盖镜像的默认的入口指令</a:t>
            </a:r>
          </a:p>
          <a:p>
            <a:r>
              <a:rPr kumimoji="1" lang="en-US" altLang="zh-CN" dirty="0" smtClean="0"/>
              <a:t>5. [--name</a:t>
            </a:r>
            <a:r>
              <a:rPr kumimoji="1" lang="zh-CN" altLang="en-US" dirty="0" smtClean="0"/>
              <a:t>参数</a:t>
            </a:r>
            <a:r>
              <a:rPr kumimoji="1" lang="en-US" altLang="zh-CN" dirty="0" smtClean="0"/>
              <a:t>]</a:t>
            </a:r>
          </a:p>
          <a:p>
            <a:r>
              <a:rPr kumimoji="1" lang="en-US" altLang="zh-CN" dirty="0" smtClean="0"/>
              <a:t>	</a:t>
            </a:r>
            <a:r>
              <a:rPr kumimoji="1" lang="zh-CN" altLang="en-US" dirty="0" smtClean="0"/>
              <a:t>给容器指定一个名称</a:t>
            </a:r>
          </a:p>
          <a:p>
            <a:r>
              <a:rPr kumimoji="1" lang="en-US" altLang="zh-CN" dirty="0" smtClean="0"/>
              <a:t>6. [--link</a:t>
            </a:r>
            <a:r>
              <a:rPr kumimoji="1" lang="zh-CN" altLang="en-US" dirty="0" smtClean="0"/>
              <a:t>参数</a:t>
            </a:r>
            <a:r>
              <a:rPr kumimoji="1" lang="en-US" altLang="zh-CN" dirty="0" smtClean="0"/>
              <a:t>]</a:t>
            </a:r>
          </a:p>
          <a:p>
            <a:r>
              <a:rPr kumimoji="1" lang="en-US" altLang="zh-CN" dirty="0" smtClean="0"/>
              <a:t>	</a:t>
            </a:r>
            <a:r>
              <a:rPr kumimoji="1" lang="zh-CN" altLang="en-US" dirty="0" smtClean="0"/>
              <a:t>连接另外的容器</a:t>
            </a:r>
          </a:p>
          <a:p>
            <a:endParaRPr kumimoji="1" lang="zh-CN" altLang="en-US" dirty="0" smtClean="0"/>
          </a:p>
          <a:p>
            <a:r>
              <a:rPr kumimoji="1" lang="en-US" altLang="zh-CN" dirty="0" smtClean="0"/>
              <a:t>## </a:t>
            </a:r>
            <a:r>
              <a:rPr kumimoji="1" lang="zh-CN" altLang="en-US" dirty="0" smtClean="0"/>
              <a:t>启动已终止容器</a:t>
            </a:r>
          </a:p>
          <a:p>
            <a:endParaRPr kumimoji="1" lang="zh-CN" altLang="en-US" dirty="0" smtClean="0"/>
          </a:p>
          <a:p>
            <a:r>
              <a:rPr kumimoji="1" lang="zh-CN" altLang="en-US" dirty="0" smtClean="0"/>
              <a:t>可以利用 </a:t>
            </a:r>
            <a:r>
              <a:rPr kumimoji="1" lang="en-US" altLang="zh-CN" dirty="0" err="1" smtClean="0"/>
              <a:t>docker</a:t>
            </a:r>
            <a:r>
              <a:rPr kumimoji="1" lang="en-US" altLang="zh-CN" dirty="0" smtClean="0"/>
              <a:t> start [</a:t>
            </a:r>
            <a:r>
              <a:rPr kumimoji="1" lang="en-US" altLang="zh-CN" dirty="0" err="1" smtClean="0"/>
              <a:t>containerId|containerName</a:t>
            </a:r>
            <a:r>
              <a:rPr kumimoji="1" lang="en-US" altLang="zh-CN" dirty="0" smtClean="0"/>
              <a:t>] </a:t>
            </a:r>
            <a:r>
              <a:rPr kumimoji="1" lang="zh-CN" altLang="en-US" dirty="0" smtClean="0"/>
              <a:t>命令，直接将一个已经终止的容器启动运行。</a:t>
            </a:r>
          </a:p>
          <a:p>
            <a:endParaRPr kumimoji="1" lang="zh-CN" altLang="en-US" dirty="0" smtClean="0"/>
          </a:p>
          <a:p>
            <a:r>
              <a:rPr kumimoji="1" lang="en-US" altLang="zh-CN" dirty="0" smtClean="0"/>
              <a:t>## </a:t>
            </a:r>
            <a:r>
              <a:rPr kumimoji="1" lang="zh-CN" altLang="en-US" dirty="0" smtClean="0"/>
              <a:t>重启容器</a:t>
            </a:r>
          </a:p>
          <a:p>
            <a:endParaRPr kumimoji="1" lang="zh-CN" altLang="en-US" dirty="0" smtClean="0"/>
          </a:p>
          <a:p>
            <a:r>
              <a:rPr kumimoji="1" lang="en-US" altLang="zh-CN" dirty="0" err="1" smtClean="0"/>
              <a:t>docker</a:t>
            </a:r>
            <a:r>
              <a:rPr kumimoji="1" lang="en-US" altLang="zh-CN" dirty="0" smtClean="0"/>
              <a:t> restart </a:t>
            </a:r>
            <a:r>
              <a:rPr kumimoji="1" lang="zh-CN" altLang="en-US" dirty="0" smtClean="0"/>
              <a:t>命令会将一个运行态的容器终止，然后再重新启动它。</a:t>
            </a:r>
          </a:p>
          <a:p>
            <a:endParaRPr kumimoji="1" lang="zh-CN" altLang="en-US" dirty="0" smtClean="0"/>
          </a:p>
          <a:p>
            <a:r>
              <a:rPr kumimoji="1" lang="en-US" altLang="zh-CN" dirty="0" smtClean="0"/>
              <a:t>## </a:t>
            </a:r>
            <a:r>
              <a:rPr kumimoji="1" lang="zh-CN" altLang="en-US" dirty="0" smtClean="0"/>
              <a:t>守护态运行</a:t>
            </a:r>
          </a:p>
          <a:p>
            <a:endParaRPr kumimoji="1" lang="zh-CN" altLang="en-US" dirty="0" smtClean="0"/>
          </a:p>
          <a:p>
            <a:r>
              <a:rPr kumimoji="1" lang="zh-CN" altLang="en-US" dirty="0" smtClean="0"/>
              <a:t>更多的时候，需要让 </a:t>
            </a:r>
            <a:r>
              <a:rPr kumimoji="1" lang="en-US" altLang="zh-CN" dirty="0" err="1" smtClean="0"/>
              <a:t>Docker</a:t>
            </a:r>
            <a:r>
              <a:rPr kumimoji="1" lang="en-US" altLang="zh-CN" dirty="0" smtClean="0"/>
              <a:t> </a:t>
            </a:r>
            <a:r>
              <a:rPr kumimoji="1" lang="zh-CN" altLang="en-US" dirty="0" smtClean="0"/>
              <a:t>容器在后台以守护态（</a:t>
            </a:r>
            <a:r>
              <a:rPr kumimoji="1" lang="en-US" altLang="zh-CN" dirty="0" err="1" smtClean="0"/>
              <a:t>Daemonized</a:t>
            </a:r>
            <a:r>
              <a:rPr kumimoji="1" lang="zh-CN" altLang="en-US" dirty="0" smtClean="0"/>
              <a:t>）形式运行。此时，可以通过添加 </a:t>
            </a:r>
            <a:r>
              <a:rPr kumimoji="1" lang="en-US" altLang="zh-CN" dirty="0" smtClean="0"/>
              <a:t>-d </a:t>
            </a:r>
            <a:r>
              <a:rPr kumimoji="1" lang="zh-CN" altLang="en-US" dirty="0" smtClean="0"/>
              <a:t>参</a:t>
            </a:r>
          </a:p>
          <a:p>
            <a:r>
              <a:rPr kumimoji="1" lang="zh-CN" altLang="en-US" dirty="0" smtClean="0"/>
              <a:t>数来实现。</a:t>
            </a:r>
          </a:p>
          <a:p>
            <a:endParaRPr kumimoji="1" lang="zh-CN" altLang="en-US" dirty="0" smtClean="0"/>
          </a:p>
          <a:p>
            <a:r>
              <a:rPr kumimoji="1" lang="en-US" altLang="zh-CN" dirty="0" smtClean="0"/>
              <a:t>## </a:t>
            </a:r>
            <a:r>
              <a:rPr kumimoji="1" lang="zh-CN" altLang="en-US" dirty="0" smtClean="0"/>
              <a:t>进入容器</a:t>
            </a:r>
          </a:p>
          <a:p>
            <a:endParaRPr kumimoji="1" lang="zh-CN" altLang="en-US" dirty="0" smtClean="0"/>
          </a:p>
          <a:p>
            <a:r>
              <a:rPr kumimoji="1" lang="en-US" altLang="zh-CN" dirty="0" err="1" smtClean="0"/>
              <a:t>docker</a:t>
            </a:r>
            <a:r>
              <a:rPr kumimoji="1" lang="en-US" altLang="zh-CN" dirty="0" smtClean="0"/>
              <a:t> exec -it [</a:t>
            </a:r>
            <a:r>
              <a:rPr kumimoji="1" lang="en-US" altLang="zh-CN" dirty="0" err="1" smtClean="0"/>
              <a:t>containerId|containerName</a:t>
            </a:r>
            <a:r>
              <a:rPr kumimoji="1" lang="en-US" altLang="zh-CN" dirty="0" smtClean="0"/>
              <a:t>] /bin/bash</a:t>
            </a:r>
          </a:p>
          <a:p>
            <a:endParaRPr kumimoji="1" lang="en-US" altLang="zh-CN" dirty="0" smtClean="0"/>
          </a:p>
          <a:p>
            <a:r>
              <a:rPr kumimoji="1" lang="en-US" altLang="zh-CN" dirty="0" smtClean="0"/>
              <a:t>## </a:t>
            </a:r>
            <a:r>
              <a:rPr kumimoji="1" lang="zh-CN" altLang="en-US" dirty="0" smtClean="0"/>
              <a:t>获取容器的输出信息</a:t>
            </a:r>
          </a:p>
          <a:p>
            <a:endParaRPr kumimoji="1" lang="zh-CN" altLang="en-US" dirty="0" smtClean="0"/>
          </a:p>
          <a:p>
            <a:r>
              <a:rPr kumimoji="1" lang="zh-CN" altLang="en-US" dirty="0" smtClean="0"/>
              <a:t>要获取容器的输出信息，可以通过 </a:t>
            </a:r>
            <a:r>
              <a:rPr kumimoji="1" lang="en-US" altLang="zh-CN" dirty="0" err="1" smtClean="0"/>
              <a:t>docker</a:t>
            </a:r>
            <a:r>
              <a:rPr kumimoji="1" lang="en-US" altLang="zh-CN" dirty="0" smtClean="0"/>
              <a:t> logs [</a:t>
            </a:r>
            <a:r>
              <a:rPr kumimoji="1" lang="en-US" altLang="zh-CN" dirty="0" err="1" smtClean="0"/>
              <a:t>containerId|containerName</a:t>
            </a:r>
            <a:r>
              <a:rPr kumimoji="1" lang="en-US" altLang="zh-CN" dirty="0" smtClean="0"/>
              <a:t>] </a:t>
            </a:r>
            <a:r>
              <a:rPr kumimoji="1" lang="zh-CN" altLang="en-US" dirty="0" smtClean="0"/>
              <a:t>命令。</a:t>
            </a:r>
          </a:p>
          <a:p>
            <a:endParaRPr kumimoji="1" lang="zh-CN" altLang="en-US" dirty="0" smtClean="0"/>
          </a:p>
          <a:p>
            <a:r>
              <a:rPr kumimoji="1" lang="en-US" altLang="zh-CN" dirty="0" smtClean="0"/>
              <a:t>## </a:t>
            </a:r>
            <a:r>
              <a:rPr kumimoji="1" lang="zh-CN" altLang="en-US" dirty="0" smtClean="0"/>
              <a:t>查看容器</a:t>
            </a:r>
          </a:p>
          <a:p>
            <a:endParaRPr kumimoji="1" lang="zh-CN" altLang="en-US" dirty="0" smtClean="0"/>
          </a:p>
          <a:p>
            <a:r>
              <a:rPr kumimoji="1" lang="en-US" altLang="zh-CN" dirty="0" smtClean="0"/>
              <a:t>$</a:t>
            </a:r>
            <a:r>
              <a:rPr kumimoji="1" lang="en-US" altLang="zh-CN" dirty="0" err="1" smtClean="0"/>
              <a:t>sudo</a:t>
            </a:r>
            <a:r>
              <a:rPr kumimoji="1" lang="en-US" altLang="zh-CN" dirty="0" smtClean="0"/>
              <a:t> </a:t>
            </a:r>
            <a:r>
              <a:rPr kumimoji="1" lang="en-US" altLang="zh-CN" dirty="0" err="1" smtClean="0"/>
              <a:t>docker</a:t>
            </a:r>
            <a:r>
              <a:rPr kumimoji="1" lang="en-US" altLang="zh-CN" dirty="0" smtClean="0"/>
              <a:t> </a:t>
            </a:r>
            <a:r>
              <a:rPr kumimoji="1" lang="en-US" altLang="zh-CN" dirty="0" err="1" smtClean="0"/>
              <a:t>ps</a:t>
            </a:r>
            <a:r>
              <a:rPr kumimoji="1" lang="en-US" altLang="zh-CN" dirty="0" smtClean="0"/>
              <a:t> </a:t>
            </a:r>
            <a:r>
              <a:rPr kumimoji="1" lang="zh-CN" altLang="en-US" dirty="0" smtClean="0"/>
              <a:t>查看正在运行的容器</a:t>
            </a:r>
          </a:p>
          <a:p>
            <a:endParaRPr kumimoji="1" lang="zh-CN" altLang="en-US" dirty="0" smtClean="0"/>
          </a:p>
          <a:p>
            <a:r>
              <a:rPr kumimoji="1" lang="en-US" altLang="zh-CN" dirty="0" smtClean="0"/>
              <a:t>$</a:t>
            </a:r>
            <a:r>
              <a:rPr kumimoji="1" lang="en-US" altLang="zh-CN" dirty="0" err="1" smtClean="0"/>
              <a:t>sudo</a:t>
            </a:r>
            <a:r>
              <a:rPr kumimoji="1" lang="en-US" altLang="zh-CN" dirty="0" smtClean="0"/>
              <a:t> </a:t>
            </a:r>
            <a:r>
              <a:rPr kumimoji="1" lang="en-US" altLang="zh-CN" dirty="0" err="1" smtClean="0"/>
              <a:t>docker</a:t>
            </a:r>
            <a:r>
              <a:rPr kumimoji="1" lang="en-US" altLang="zh-CN" dirty="0" smtClean="0"/>
              <a:t> </a:t>
            </a:r>
            <a:r>
              <a:rPr kumimoji="1" lang="en-US" altLang="zh-CN" dirty="0" err="1" smtClean="0"/>
              <a:t>ps</a:t>
            </a:r>
            <a:r>
              <a:rPr kumimoji="1" lang="en-US" altLang="zh-CN" dirty="0" smtClean="0"/>
              <a:t> -a </a:t>
            </a:r>
            <a:r>
              <a:rPr kumimoji="1" lang="zh-CN" altLang="en-US" dirty="0" smtClean="0"/>
              <a:t>查看所有的容器状态</a:t>
            </a:r>
          </a:p>
          <a:p>
            <a:endParaRPr kumimoji="1" lang="zh-CN" altLang="en-US" dirty="0" smtClean="0"/>
          </a:p>
          <a:p>
            <a:endParaRPr kumimoji="1" lang="zh-CN" altLang="en-US" dirty="0" smtClean="0"/>
          </a:p>
          <a:p>
            <a:r>
              <a:rPr kumimoji="1" lang="en-US" altLang="zh-CN" dirty="0" smtClean="0"/>
              <a:t>## </a:t>
            </a:r>
            <a:r>
              <a:rPr kumimoji="1" lang="zh-CN" altLang="en-US" dirty="0" smtClean="0"/>
              <a:t>删除容器</a:t>
            </a:r>
          </a:p>
          <a:p>
            <a:endParaRPr kumimoji="1" lang="zh-CN" altLang="en-US" dirty="0" smtClean="0"/>
          </a:p>
          <a:p>
            <a:r>
              <a:rPr kumimoji="1" lang="zh-CN" altLang="en-US" dirty="0" smtClean="0"/>
              <a:t>可以使用 </a:t>
            </a:r>
            <a:r>
              <a:rPr kumimoji="1" lang="en-US" altLang="zh-CN" dirty="0" err="1" smtClean="0"/>
              <a:t>docker</a:t>
            </a:r>
            <a:r>
              <a:rPr kumimoji="1" lang="en-US" altLang="zh-CN" dirty="0" smtClean="0"/>
              <a:t> </a:t>
            </a:r>
            <a:r>
              <a:rPr kumimoji="1" lang="en-US" altLang="zh-CN" dirty="0" err="1" smtClean="0"/>
              <a:t>rm</a:t>
            </a:r>
            <a:r>
              <a:rPr kumimoji="1" lang="en-US" altLang="zh-CN" dirty="0" smtClean="0"/>
              <a:t> </a:t>
            </a:r>
            <a:r>
              <a:rPr kumimoji="1" lang="zh-CN" altLang="en-US" dirty="0" smtClean="0"/>
              <a:t>来删除一个处于终止状态的容器。如果要删除一个运行中的容器，可以添加 </a:t>
            </a:r>
            <a:r>
              <a:rPr kumimoji="1" lang="en-US" altLang="zh-CN" dirty="0" smtClean="0"/>
              <a:t>-f </a:t>
            </a:r>
            <a:r>
              <a:rPr kumimoji="1" lang="zh-CN" altLang="en-US" dirty="0" smtClean="0"/>
              <a:t>参数。</a:t>
            </a:r>
            <a:r>
              <a:rPr kumimoji="1" lang="en-US" altLang="zh-CN" dirty="0" err="1" smtClean="0"/>
              <a:t>Docker</a:t>
            </a:r>
            <a:r>
              <a:rPr kumimoji="1" lang="en-US" altLang="zh-CN" dirty="0" smtClean="0"/>
              <a:t> </a:t>
            </a:r>
            <a:r>
              <a:rPr kumimoji="1" lang="zh-CN" altLang="en-US" dirty="0" smtClean="0"/>
              <a:t>会发送 </a:t>
            </a:r>
            <a:r>
              <a:rPr kumimoji="1" lang="en-US" altLang="zh-CN" dirty="0" smtClean="0"/>
              <a:t>SIGKILL </a:t>
            </a:r>
            <a:r>
              <a:rPr kumimoji="1" lang="zh-CN" altLang="en-US" dirty="0" smtClean="0"/>
              <a:t>信号给容器。</a:t>
            </a:r>
          </a:p>
          <a:p>
            <a:endParaRPr kumimoji="1" lang="zh-CN" altLang="en-US" dirty="0" smtClean="0"/>
          </a:p>
          <a:p>
            <a:r>
              <a:rPr kumimoji="1" lang="zh-CN" altLang="en-US" dirty="0" smtClean="0"/>
              <a:t>删除所有容器</a:t>
            </a:r>
          </a:p>
          <a:p>
            <a:r>
              <a:rPr kumimoji="1" lang="en-US" altLang="zh-CN" dirty="0" err="1" smtClean="0"/>
              <a:t>docker</a:t>
            </a:r>
            <a:r>
              <a:rPr kumimoji="1" lang="en-US" altLang="zh-CN" dirty="0" smtClean="0"/>
              <a:t> </a:t>
            </a:r>
            <a:r>
              <a:rPr kumimoji="1" lang="en-US" altLang="zh-CN" dirty="0" err="1" smtClean="0"/>
              <a:t>rm</a:t>
            </a:r>
            <a:r>
              <a:rPr kumimoji="1" lang="en-US" altLang="zh-CN" dirty="0" smtClean="0"/>
              <a:t> $(</a:t>
            </a:r>
            <a:r>
              <a:rPr kumimoji="1" lang="en-US" altLang="zh-CN" dirty="0" err="1" smtClean="0"/>
              <a:t>docker</a:t>
            </a:r>
            <a:r>
              <a:rPr kumimoji="1" lang="en-US" altLang="zh-CN" dirty="0" smtClean="0"/>
              <a:t> </a:t>
            </a:r>
            <a:r>
              <a:rPr kumimoji="1" lang="en-US" altLang="zh-CN" dirty="0" err="1" smtClean="0"/>
              <a:t>ps</a:t>
            </a:r>
            <a:r>
              <a:rPr kumimoji="1" lang="en-US" altLang="zh-CN" dirty="0" smtClean="0"/>
              <a:t> –a –q)</a:t>
            </a:r>
          </a:p>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18</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19</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20</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应用组件（包含依赖环境打包在一起</a:t>
            </a:r>
            <a:r>
              <a:rPr kumimoji="1" lang="en-US" altLang="zh-CN" dirty="0" smtClean="0"/>
              <a:t>,</a:t>
            </a:r>
            <a:r>
              <a:rPr kumimoji="1" lang="zh-CN" altLang="en-US" dirty="0" smtClean="0"/>
              <a:t>可迁</a:t>
            </a:r>
            <a:r>
              <a:rPr kumimoji="1" lang="zh-CN" altLang="en-US" dirty="0" smtClean="0"/>
              <a:t>移，可交易）的封装、分发、部署、运行，一次封装，到处运行</a:t>
            </a:r>
            <a:endParaRPr kumimoji="1" lang="en-US" altLang="zh-CN" dirty="0" smtClean="0"/>
          </a:p>
          <a:p>
            <a:pPr marL="228600" indent="-228600">
              <a:buAutoNum type="arabicPeriod"/>
            </a:pPr>
            <a:r>
              <a:rPr kumimoji="1" lang="zh-CN" altLang="en-US" dirty="0" smtClean="0"/>
              <a:t>应用：</a:t>
            </a:r>
            <a:r>
              <a:rPr kumimoji="1" lang="en-US" altLang="zh-CN" dirty="0" smtClean="0"/>
              <a:t>web</a:t>
            </a:r>
            <a:r>
              <a:rPr kumimoji="1" lang="zh-CN" altLang="en-US" dirty="0" smtClean="0"/>
              <a:t>应用，数据库，操作系统，编译器等所谓的微服务</a:t>
            </a:r>
            <a:endParaRPr kumimoji="1" lang="en-US" altLang="zh-CN" dirty="0" smtClean="0"/>
          </a:p>
          <a:p>
            <a:r>
              <a:rPr kumimoji="1" lang="en-US" altLang="zh-CN" dirty="0" smtClean="0"/>
              <a:t>3.</a:t>
            </a:r>
            <a:r>
              <a:rPr kumimoji="1" lang="zh-CN" altLang="en-US" dirty="0" smtClean="0"/>
              <a:t> </a:t>
            </a:r>
            <a:r>
              <a:rPr kumimoji="1" lang="en-US" altLang="zh-CN" dirty="0" err="1" smtClean="0"/>
              <a:t>Docker</a:t>
            </a:r>
            <a:r>
              <a:rPr kumimoji="1" lang="zh-CN" altLang="en-US" dirty="0" smtClean="0"/>
              <a:t>码头工人</a:t>
            </a:r>
            <a:r>
              <a:rPr kumimoji="1" lang="en-US" altLang="zh-CN" dirty="0" smtClean="0"/>
              <a:t>,</a:t>
            </a:r>
            <a:r>
              <a:rPr kumimoji="1" lang="zh-CN" altLang="en-US" dirty="0" smtClean="0"/>
              <a:t>码农</a:t>
            </a:r>
            <a:endParaRPr kumimoji="1" lang="en-US" altLang="zh-CN"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3</a:t>
            </a:fld>
            <a:endParaRPr lang="zh-CN" altLang="en-US"/>
          </a:p>
        </p:txBody>
      </p:sp>
    </p:spTree>
    <p:extLst>
      <p:ext uri="{BB962C8B-B14F-4D97-AF65-F5344CB8AC3E}">
        <p14:creationId xmlns:p14="http://schemas.microsoft.com/office/powerpoint/2010/main" val="255164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21</a:t>
            </a:fld>
            <a:endParaRPr lang="zh-CN" altLang="en-US"/>
          </a:p>
        </p:txBody>
      </p:sp>
    </p:spTree>
    <p:extLst>
      <p:ext uri="{BB962C8B-B14F-4D97-AF65-F5344CB8AC3E}">
        <p14:creationId xmlns:p14="http://schemas.microsoft.com/office/powerpoint/2010/main" val="177721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40000"/>
              </a:lnSpc>
            </a:pPr>
            <a:r>
              <a:rPr lang="zh-CN" altLang="en-US" dirty="0" smtClean="0"/>
              <a:t>传统云计算平台</a:t>
            </a:r>
            <a:endParaRPr lang="en-US" altLang="zh-CN" dirty="0" smtClean="0"/>
          </a:p>
          <a:p>
            <a:pPr lvl="1">
              <a:lnSpc>
                <a:spcPct val="140000"/>
              </a:lnSpc>
            </a:pPr>
            <a:r>
              <a:rPr lang="zh-CN" altLang="en-US" dirty="0" smtClean="0"/>
              <a:t>高协作成本</a:t>
            </a:r>
            <a:endParaRPr lang="en-US" altLang="zh-CN" dirty="0" smtClean="0"/>
          </a:p>
          <a:p>
            <a:pPr lvl="1">
              <a:lnSpc>
                <a:spcPct val="140000"/>
              </a:lnSpc>
            </a:pPr>
            <a:r>
              <a:rPr lang="zh-CN" altLang="en-US" dirty="0" smtClean="0"/>
              <a:t>软件运行环境不一致</a:t>
            </a:r>
            <a:endParaRPr lang="en-US" altLang="zh-CN" dirty="0" smtClean="0"/>
          </a:p>
          <a:p>
            <a:pPr lvl="1">
              <a:lnSpc>
                <a:spcPct val="140000"/>
              </a:lnSpc>
            </a:pPr>
            <a:r>
              <a:rPr lang="zh-CN" altLang="en-US" dirty="0" smtClean="0"/>
              <a:t>需要开发和运维</a:t>
            </a:r>
            <a:endParaRPr lang="en-US" altLang="zh-CN" dirty="0" smtClean="0"/>
          </a:p>
          <a:p>
            <a:pPr lvl="1">
              <a:lnSpc>
                <a:spcPct val="140000"/>
              </a:lnSpc>
            </a:pPr>
            <a:r>
              <a:rPr lang="zh-CN" altLang="en-US" dirty="0" smtClean="0"/>
              <a:t>整体工作效率低下</a:t>
            </a:r>
            <a:endParaRPr lang="en-US" altLang="zh-CN" dirty="0" smtClean="0"/>
          </a:p>
          <a:p>
            <a:pPr>
              <a:lnSpc>
                <a:spcPct val="140000"/>
              </a:lnSpc>
            </a:pPr>
            <a:r>
              <a:rPr lang="zh-CN" altLang="en-US" dirty="0" smtClean="0"/>
              <a:t>基于</a:t>
            </a:r>
            <a:r>
              <a:rPr lang="en-US" altLang="zh-CN" dirty="0" err="1" smtClean="0"/>
              <a:t>Docker</a:t>
            </a:r>
            <a:r>
              <a:rPr lang="zh-CN" altLang="en-US" dirty="0" smtClean="0"/>
              <a:t>云计算平台</a:t>
            </a:r>
            <a:endParaRPr lang="en-US" altLang="zh-CN" dirty="0" smtClean="0"/>
          </a:p>
          <a:p>
            <a:pPr lvl="1">
              <a:lnSpc>
                <a:spcPct val="140000"/>
              </a:lnSpc>
            </a:pPr>
            <a:r>
              <a:rPr lang="zh-CN" altLang="en-US" dirty="0" smtClean="0"/>
              <a:t>低协作成本</a:t>
            </a:r>
            <a:endParaRPr lang="en-US" altLang="zh-CN" dirty="0" smtClean="0"/>
          </a:p>
          <a:p>
            <a:pPr lvl="1">
              <a:lnSpc>
                <a:spcPct val="140000"/>
              </a:lnSpc>
            </a:pPr>
            <a:r>
              <a:rPr lang="zh-CN" altLang="en-US" dirty="0" smtClean="0"/>
              <a:t>只需要</a:t>
            </a:r>
            <a:r>
              <a:rPr lang="en-US" altLang="zh-CN" dirty="0" err="1" smtClean="0"/>
              <a:t>Docker</a:t>
            </a:r>
            <a:endParaRPr lang="en-US" altLang="zh-CN" dirty="0" smtClean="0"/>
          </a:p>
          <a:p>
            <a:pPr lvl="1">
              <a:lnSpc>
                <a:spcPct val="140000"/>
              </a:lnSpc>
            </a:pPr>
            <a:r>
              <a:rPr lang="zh-CN" altLang="en-US" dirty="0" smtClean="0"/>
              <a:t>软件运行环境始终一致</a:t>
            </a:r>
            <a:endParaRPr lang="en-US" altLang="zh-CN" dirty="0" smtClean="0"/>
          </a:p>
          <a:p>
            <a:pPr lvl="1">
              <a:lnSpc>
                <a:spcPct val="140000"/>
              </a:lnSpc>
            </a:pPr>
            <a:r>
              <a:rPr lang="zh-CN" altLang="en-US" dirty="0" smtClean="0"/>
              <a:t>整体工作效率提高</a:t>
            </a:r>
            <a:endParaRPr kumimoji="1" lang="en-US" altLang="zh-CN" dirty="0" smtClean="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4</a:t>
            </a:fld>
            <a:endParaRPr lang="zh-CN" altLang="en-US"/>
          </a:p>
        </p:txBody>
      </p:sp>
    </p:spTree>
    <p:extLst>
      <p:ext uri="{BB962C8B-B14F-4D97-AF65-F5344CB8AC3E}">
        <p14:creationId xmlns:p14="http://schemas.microsoft.com/office/powerpoint/2010/main" val="4200553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baseline="0" dirty="0" smtClean="0"/>
              <a:t>开发模式上的改进</a:t>
            </a:r>
            <a:endParaRPr kumimoji="1" lang="en-US" altLang="zh-CN" baseline="0" dirty="0" smtClean="0"/>
          </a:p>
          <a:p>
            <a:pPr marL="228600" indent="-228600">
              <a:buAutoNum type="arabicPeriod"/>
            </a:pPr>
            <a:r>
              <a:rPr kumimoji="1" lang="zh-CN" altLang="en-US" baseline="0" dirty="0" smtClean="0"/>
              <a:t>环境一致性</a:t>
            </a:r>
            <a:endParaRPr kumimoji="1" lang="en-US" altLang="zh-CN" baseline="0" smtClean="0"/>
          </a:p>
          <a:p>
            <a:pPr marL="228600" indent="-228600">
              <a:buAutoNum type="arabicPeriod"/>
            </a:pPr>
            <a:endParaRPr kumimoji="1" lang="en-US" altLang="zh-CN" baseline="0" dirty="0" smtClean="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5</a:t>
            </a:fld>
            <a:endParaRPr lang="zh-CN" altLang="en-US"/>
          </a:p>
        </p:txBody>
      </p:sp>
    </p:spTree>
    <p:extLst>
      <p:ext uri="{BB962C8B-B14F-4D97-AF65-F5344CB8AC3E}">
        <p14:creationId xmlns:p14="http://schemas.microsoft.com/office/powerpoint/2010/main" val="420055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baseline="0" dirty="0" smtClean="0"/>
              <a:t>天下武功唯快不破（启动快捷，没有副作用，就足够了）</a:t>
            </a:r>
            <a:endParaRPr kumimoji="1" lang="en-US" altLang="zh-CN" baseline="0" dirty="0" smtClean="0"/>
          </a:p>
          <a:p>
            <a:pPr marL="228600" indent="-228600">
              <a:buAutoNum type="arabicPeriod"/>
            </a:pPr>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6</a:t>
            </a:fld>
            <a:endParaRPr lang="zh-CN" altLang="en-US"/>
          </a:p>
        </p:txBody>
      </p:sp>
    </p:spTree>
    <p:extLst>
      <p:ext uri="{BB962C8B-B14F-4D97-AF65-F5344CB8AC3E}">
        <p14:creationId xmlns:p14="http://schemas.microsoft.com/office/powerpoint/2010/main" val="1039353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kumimoji="1" lang="en-US" altLang="zh-CN" dirty="0" smtClean="0"/>
              <a:t>1.</a:t>
            </a:r>
            <a:r>
              <a:rPr kumimoji="1" lang="zh-CN" altLang="en-US" dirty="0" smtClean="0"/>
              <a:t>镜像是一个只读的静态目录</a:t>
            </a:r>
            <a:r>
              <a:rPr lang="zh-CN" altLang="en-US" dirty="0" smtClean="0"/>
              <a:t>：一个镜像可以包含一个完整的 </a:t>
            </a:r>
            <a:r>
              <a:rPr lang="en-US" altLang="zh-CN" dirty="0" err="1" smtClean="0"/>
              <a:t>ubuntu</a:t>
            </a:r>
            <a:r>
              <a:rPr lang="en-US" altLang="zh-CN" dirty="0" smtClean="0"/>
              <a:t> </a:t>
            </a:r>
            <a:r>
              <a:rPr lang="zh-CN" altLang="en-US" dirty="0" smtClean="0"/>
              <a:t>操作系统环境，里面仅安装了 </a:t>
            </a:r>
            <a:r>
              <a:rPr lang="en-US" altLang="zh-CN" dirty="0" smtClean="0"/>
              <a:t>Apache </a:t>
            </a:r>
            <a:r>
              <a:rPr lang="zh-CN" altLang="en-US" dirty="0" smtClean="0"/>
              <a:t>或用户需要的其它应用程序。</a:t>
            </a:r>
            <a:endParaRPr lang="en-US" altLang="zh-CN" dirty="0" smtClean="0"/>
          </a:p>
          <a:p>
            <a:pPr lvl="1"/>
            <a:r>
              <a:rPr lang="zh-CN" altLang="en-US" dirty="0" smtClean="0"/>
              <a:t>镜像是静态的，它是个目录，可以用来传递、甚至交易；</a:t>
            </a:r>
            <a:endParaRPr lang="en-US" altLang="zh-CN" dirty="0" smtClean="0"/>
          </a:p>
          <a:p>
            <a:pPr lvl="1"/>
            <a:r>
              <a:rPr kumimoji="1" lang="zh-CN" altLang="zh-CN" dirty="0" smtClean="0"/>
              <a:t>2</a:t>
            </a:r>
            <a:r>
              <a:rPr kumimoji="1" lang="en-US" altLang="zh-CN" dirty="0" smtClean="0"/>
              <a:t>.</a:t>
            </a:r>
            <a:r>
              <a:rPr lang="en-US" altLang="zh-CN" dirty="0" smtClean="0"/>
              <a:t> </a:t>
            </a:r>
            <a:r>
              <a:rPr lang="en-US" altLang="zh-CN" dirty="0" err="1" smtClean="0"/>
              <a:t>Docker</a:t>
            </a:r>
            <a:r>
              <a:rPr lang="en-US" altLang="zh-CN" dirty="0" smtClean="0"/>
              <a:t> </a:t>
            </a:r>
            <a:r>
              <a:rPr lang="zh-CN" altLang="en-US" dirty="0" smtClean="0"/>
              <a:t>提供了一个很简单的机制来创建镜像或者更新现有的镜像，用户甚至可以直接从其他人那里下载一个已经做好的镜像来直接使用。</a:t>
            </a:r>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7</a:t>
            </a:fld>
            <a:endParaRPr lang="zh-CN" altLang="en-US"/>
          </a:p>
        </p:txBody>
      </p:sp>
    </p:spTree>
    <p:extLst>
      <p:ext uri="{BB962C8B-B14F-4D97-AF65-F5344CB8AC3E}">
        <p14:creationId xmlns:p14="http://schemas.microsoft.com/office/powerpoint/2010/main" val="32390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0" lang="zh-CN" altLang="en-US" dirty="0" smtClean="0"/>
              <a:t>容器</a:t>
            </a:r>
            <a:r>
              <a:rPr lang="zh-CN" altLang="en-US" dirty="0" smtClean="0"/>
              <a:t>它可以被启动、开始、停止、删除，每个容器都是相互隔离的、保证安全的平台</a:t>
            </a:r>
            <a:endParaRPr lang="en-US" altLang="zh-CN" dirty="0" smtClean="0"/>
          </a:p>
          <a:p>
            <a:pPr marL="228600" indent="-228600">
              <a:buAutoNum type="arabicPeriod"/>
            </a:pPr>
            <a:r>
              <a:rPr lang="zh-CN" altLang="en-US" dirty="0" smtClean="0"/>
              <a:t>可以把容器看做是一个简易版的 </a:t>
            </a:r>
            <a:r>
              <a:rPr lang="en-US" altLang="zh-CN" dirty="0" smtClean="0"/>
              <a:t>Linux </a:t>
            </a:r>
            <a:r>
              <a:rPr lang="zh-CN" altLang="en-US" dirty="0" smtClean="0"/>
              <a:t>环境（包括</a:t>
            </a:r>
            <a:r>
              <a:rPr lang="en-US" altLang="zh-CN" dirty="0" smtClean="0"/>
              <a:t>root</a:t>
            </a:r>
            <a:r>
              <a:rPr lang="zh-CN" altLang="en-US" dirty="0" smtClean="0"/>
              <a:t>用户权限、进程空间、用户空间和网络空间等）和运行在其中的应用程序。</a:t>
            </a:r>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8</a:t>
            </a:fld>
            <a:endParaRPr lang="zh-CN" altLang="en-US"/>
          </a:p>
        </p:txBody>
      </p:sp>
    </p:spTree>
    <p:extLst>
      <p:ext uri="{BB962C8B-B14F-4D97-AF65-F5344CB8AC3E}">
        <p14:creationId xmlns:p14="http://schemas.microsoft.com/office/powerpoint/2010/main" val="323908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最大的公开仓库是国外的</a:t>
            </a:r>
            <a:r>
              <a:rPr lang="en-US" altLang="zh-CN" dirty="0" err="1" smtClean="0"/>
              <a:t>Docker</a:t>
            </a:r>
            <a:r>
              <a:rPr lang="en-US" altLang="zh-CN" dirty="0" smtClean="0"/>
              <a:t> Hub</a:t>
            </a:r>
            <a:r>
              <a:rPr lang="zh-CN" altLang="en-US" dirty="0" smtClean="0"/>
              <a:t>，存放了数量庞大的镜像供用户下载</a:t>
            </a:r>
            <a:r>
              <a:rPr lang="en-US" altLang="zh-CN" dirty="0" smtClean="0"/>
              <a:t>,</a:t>
            </a:r>
            <a:r>
              <a:rPr lang="en-US" altLang="zh-CN" baseline="0" dirty="0" smtClean="0"/>
              <a:t> </a:t>
            </a:r>
            <a:r>
              <a:rPr lang="zh-CN" altLang="en-US" baseline="0" dirty="0" smtClean="0"/>
              <a:t>但国外下载比较慢；</a:t>
            </a:r>
            <a:endParaRPr lang="en-US" altLang="zh-CN" baseline="0" dirty="0" smtClean="0"/>
          </a:p>
          <a:p>
            <a:pPr marL="228600" indent="-228600">
              <a:buAutoNum type="arabicPeriod"/>
            </a:pPr>
            <a:r>
              <a:rPr lang="zh-CN" altLang="en-US" dirty="0" smtClean="0"/>
              <a:t>国内的公开仓库包括</a:t>
            </a:r>
            <a:r>
              <a:rPr lang="en-US" altLang="zh-CN" dirty="0" err="1" smtClean="0"/>
              <a:t>Docker</a:t>
            </a:r>
            <a:r>
              <a:rPr lang="zh-CN" altLang="zh-CN" dirty="0" smtClean="0"/>
              <a:t> </a:t>
            </a:r>
            <a:r>
              <a:rPr lang="en-US" altLang="zh-CN" dirty="0" smtClean="0"/>
              <a:t>Pool</a:t>
            </a:r>
            <a:r>
              <a:rPr lang="zh-CN" altLang="en-US" dirty="0" smtClean="0"/>
              <a:t>等，可以提供大陆用户更稳定快速的访问；</a:t>
            </a:r>
          </a:p>
          <a:p>
            <a:r>
              <a:rPr lang="en-US" altLang="zh-CN" dirty="0" smtClean="0"/>
              <a:t>3.</a:t>
            </a:r>
            <a:r>
              <a:rPr lang="zh-CN" altLang="en-US" dirty="0" smtClean="0"/>
              <a:t> 用户也可以在本地网络内创建一个私有仓库，这样访问更快</a:t>
            </a:r>
            <a:r>
              <a:rPr lang="en-US" altLang="zh-CN" dirty="0" smtClean="0"/>
              <a:t>;</a:t>
            </a:r>
            <a:endParaRPr lang="zh-CN" altLang="en-US" dirty="0" smtClean="0"/>
          </a:p>
          <a:p>
            <a:r>
              <a:rPr lang="en-US" altLang="zh-CN" dirty="0" smtClean="0"/>
              <a:t>4. </a:t>
            </a:r>
            <a:r>
              <a:rPr lang="zh-CN" altLang="en-US" dirty="0" smtClean="0"/>
              <a:t>仓库和仓库注册服务器（</a:t>
            </a:r>
            <a:r>
              <a:rPr lang="en-US" altLang="zh-CN" dirty="0" smtClean="0"/>
              <a:t>Registry</a:t>
            </a:r>
            <a:r>
              <a:rPr lang="zh-CN" altLang="en-US" dirty="0" smtClean="0"/>
              <a:t>）混为一谈，并不严格区分</a:t>
            </a:r>
            <a:r>
              <a:rPr lang="en-US" altLang="zh-CN" dirty="0" smtClean="0"/>
              <a:t>,</a:t>
            </a:r>
            <a:r>
              <a:rPr lang="zh-CN" altLang="en-US" dirty="0" smtClean="0"/>
              <a:t>实际上，仓库注册服务器上往往存放着多个仓库</a:t>
            </a:r>
            <a:r>
              <a:rPr lang="zh-CN" altLang="zh-CN" dirty="0" smtClean="0"/>
              <a:t>。</a:t>
            </a:r>
            <a:endParaRPr lang="en-US" altLang="zh-CN" dirty="0" smtClean="0"/>
          </a:p>
          <a:p>
            <a:endParaRPr lang="zh-CN" altLang="en-US" dirty="0" smtClean="0"/>
          </a:p>
          <a:p>
            <a:r>
              <a:rPr lang="zh-CN" altLang="en-US" dirty="0" smtClean="0"/>
              <a:t>*注：</a:t>
            </a:r>
            <a:r>
              <a:rPr lang="en-US" altLang="zh-CN" dirty="0" err="1" smtClean="0"/>
              <a:t>Docker</a:t>
            </a:r>
            <a:r>
              <a:rPr lang="en-US" altLang="zh-CN" dirty="0" smtClean="0"/>
              <a:t> </a:t>
            </a:r>
            <a:r>
              <a:rPr lang="zh-CN" altLang="en-US" dirty="0" smtClean="0"/>
              <a:t>仓库的概念跟 </a:t>
            </a:r>
            <a:r>
              <a:rPr lang="en-US" altLang="zh-CN" dirty="0" err="1" smtClean="0"/>
              <a:t>Git</a:t>
            </a:r>
            <a:r>
              <a:rPr lang="en-US" altLang="zh-CN" dirty="0" smtClean="0"/>
              <a:t> </a:t>
            </a:r>
            <a:r>
              <a:rPr lang="zh-CN" altLang="en-US" dirty="0" smtClean="0"/>
              <a:t>类似，注册服务器可以理解为 </a:t>
            </a:r>
            <a:r>
              <a:rPr lang="en-US" altLang="zh-CN" dirty="0" err="1" smtClean="0"/>
              <a:t>GitHub</a:t>
            </a:r>
            <a:r>
              <a:rPr lang="en-US" altLang="zh-CN" dirty="0" smtClean="0"/>
              <a:t> </a:t>
            </a:r>
            <a:r>
              <a:rPr lang="zh-CN" altLang="en-US" dirty="0" smtClean="0"/>
              <a:t>这样的托管服务。</a:t>
            </a:r>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9</a:t>
            </a:fld>
            <a:endParaRPr lang="zh-CN" altLang="en-US"/>
          </a:p>
        </p:txBody>
      </p:sp>
    </p:spTree>
    <p:extLst>
      <p:ext uri="{BB962C8B-B14F-4D97-AF65-F5344CB8AC3E}">
        <p14:creationId xmlns:p14="http://schemas.microsoft.com/office/powerpoint/2010/main" val="323908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23333" lvl="0" indent="-423333">
              <a:buSzPct val="100000"/>
              <a:buAutoNum type="arabicPeriod"/>
              <a:defRPr sz="1800"/>
            </a:pPr>
            <a:r>
              <a:rPr lang="zh-TW" altLang="en-US" sz="1200" dirty="0" smtClean="0"/>
              <a:t>容器 是目录，</a:t>
            </a:r>
            <a:r>
              <a:rPr lang="en-US" altLang="zh-TW" sz="1200" dirty="0" smtClean="0"/>
              <a:t>run start stop move delete</a:t>
            </a:r>
            <a:r>
              <a:rPr lang="zh-TW" altLang="en-US" sz="1200" dirty="0" smtClean="0"/>
              <a:t>，用</a:t>
            </a:r>
            <a:r>
              <a:rPr lang="en-US" altLang="zh-TW" sz="1200" dirty="0" smtClean="0"/>
              <a:t>image</a:t>
            </a:r>
            <a:r>
              <a:rPr lang="zh-TW" altLang="en-US" sz="1200" dirty="0" smtClean="0"/>
              <a:t>创建</a:t>
            </a:r>
          </a:p>
          <a:p>
            <a:pPr marL="423333" lvl="0" indent="-423333">
              <a:buSzPct val="100000"/>
              <a:buAutoNum type="arabicPeriod"/>
              <a:defRPr sz="1800"/>
            </a:pPr>
            <a:r>
              <a:rPr lang="en-US" altLang="zh-TW" sz="1200" dirty="0" smtClean="0"/>
              <a:t>image </a:t>
            </a:r>
            <a:r>
              <a:rPr lang="zh-TW" altLang="en-US" sz="1200" dirty="0" smtClean="0"/>
              <a:t>可以认为只是一个</a:t>
            </a:r>
            <a:r>
              <a:rPr lang="zh-CN" altLang="en-US" sz="1200" dirty="0" smtClean="0"/>
              <a:t>只读</a:t>
            </a:r>
            <a:r>
              <a:rPr lang="en-US" altLang="zh-TW" sz="1200" dirty="0" smtClean="0"/>
              <a:t>template</a:t>
            </a:r>
          </a:p>
          <a:p>
            <a:pPr marL="423333" lvl="0" indent="-423333">
              <a:buSzPct val="100000"/>
              <a:buAutoNum type="arabicPeriod"/>
              <a:defRPr sz="1800"/>
            </a:pPr>
            <a:r>
              <a:rPr lang="en-US" altLang="zh-TW" sz="1200" dirty="0" smtClean="0"/>
              <a:t>registries </a:t>
            </a:r>
            <a:r>
              <a:rPr lang="zh-TW" altLang="en-US" sz="1200" dirty="0" smtClean="0"/>
              <a:t>用于保持</a:t>
            </a:r>
            <a:r>
              <a:rPr lang="en-US" altLang="zh-TW" sz="1200" dirty="0" smtClean="0"/>
              <a:t>image</a:t>
            </a:r>
            <a:r>
              <a:rPr lang="zh-TW" altLang="en-US" sz="1200" dirty="0" smtClean="0"/>
              <a:t>，类似</a:t>
            </a:r>
            <a:r>
              <a:rPr lang="en-US" altLang="zh-TW" sz="1200" dirty="0" err="1" smtClean="0"/>
              <a:t>debian</a:t>
            </a:r>
            <a:r>
              <a:rPr lang="zh-TW" altLang="en-US" sz="1200" dirty="0" smtClean="0"/>
              <a:t>镜像</a:t>
            </a:r>
          </a:p>
          <a:p>
            <a:r>
              <a:rPr kumimoji="1" lang="en-US" altLang="zh-CN" dirty="0" smtClean="0"/>
              <a:t>4.</a:t>
            </a:r>
            <a:r>
              <a:rPr lang="en-US" altLang="zh-CN" dirty="0" smtClean="0"/>
              <a:t> </a:t>
            </a:r>
            <a:r>
              <a:rPr lang="en-US" altLang="zh-CN" dirty="0" err="1" smtClean="0"/>
              <a:t>Docker</a:t>
            </a:r>
            <a:r>
              <a:rPr lang="en-US" altLang="zh-CN" dirty="0" smtClean="0"/>
              <a:t> daemon</a:t>
            </a:r>
          </a:p>
          <a:p>
            <a:pPr lvl="1"/>
            <a:r>
              <a:rPr lang="zh-CN" altLang="en-US" dirty="0" smtClean="0"/>
              <a:t>是</a:t>
            </a:r>
            <a:r>
              <a:rPr lang="en-US" altLang="zh-CN" dirty="0" err="1" smtClean="0"/>
              <a:t>Docker</a:t>
            </a:r>
            <a:r>
              <a:rPr lang="zh-CN" altLang="en-US" dirty="0" smtClean="0"/>
              <a:t>最核心的后台进程；</a:t>
            </a:r>
            <a:endParaRPr lang="en-US" altLang="zh-CN" dirty="0" smtClean="0"/>
          </a:p>
          <a:p>
            <a:pPr lvl="1"/>
            <a:r>
              <a:rPr lang="zh-CN" altLang="en-US" dirty="0" smtClean="0"/>
              <a:t>负责响应来自</a:t>
            </a:r>
            <a:r>
              <a:rPr lang="en-US" altLang="zh-CN" dirty="0" err="1" smtClean="0"/>
              <a:t>Docker</a:t>
            </a:r>
            <a:r>
              <a:rPr lang="en-US" altLang="zh-CN" dirty="0" smtClean="0"/>
              <a:t> client</a:t>
            </a:r>
            <a:r>
              <a:rPr lang="zh-CN" altLang="en-US" dirty="0" smtClean="0"/>
              <a:t>的请求；</a:t>
            </a:r>
            <a:endParaRPr lang="en-US" altLang="zh-CN" dirty="0" smtClean="0"/>
          </a:p>
          <a:p>
            <a:pPr lvl="1"/>
            <a:r>
              <a:rPr lang="zh-CN" altLang="en-US" dirty="0" smtClean="0"/>
              <a:t>将请求翻译成系统调用完成容器管理操作；</a:t>
            </a:r>
            <a:endParaRPr lang="en-US" altLang="zh-CN" dirty="0" smtClean="0"/>
          </a:p>
          <a:p>
            <a:r>
              <a:rPr kumimoji="1" lang="en-US" altLang="zh-CN" dirty="0" smtClean="0"/>
              <a:t>5.</a:t>
            </a:r>
            <a:r>
              <a:rPr lang="en-US" altLang="zh-CN" dirty="0" smtClean="0"/>
              <a:t> </a:t>
            </a:r>
            <a:r>
              <a:rPr lang="en-US" altLang="zh-CN" dirty="0" err="1" smtClean="0"/>
              <a:t>Docker</a:t>
            </a:r>
            <a:r>
              <a:rPr lang="en-US" altLang="zh-CN" dirty="0" smtClean="0"/>
              <a:t> client</a:t>
            </a:r>
          </a:p>
          <a:p>
            <a:pPr lvl="1"/>
            <a:r>
              <a:rPr lang="zh-CN" altLang="en-US" dirty="0" smtClean="0"/>
              <a:t>用来向指定的</a:t>
            </a:r>
            <a:r>
              <a:rPr lang="en-US" altLang="zh-CN" dirty="0" err="1" smtClean="0"/>
              <a:t>Docker</a:t>
            </a:r>
            <a:r>
              <a:rPr lang="en-US" altLang="zh-CN" dirty="0" smtClean="0"/>
              <a:t> daemon</a:t>
            </a:r>
            <a:r>
              <a:rPr lang="zh-CN" altLang="en-US" dirty="0" smtClean="0"/>
              <a:t>发起请求</a:t>
            </a:r>
            <a:r>
              <a:rPr lang="en-US" altLang="zh-CN" dirty="0" smtClean="0"/>
              <a:t>,</a:t>
            </a:r>
            <a:r>
              <a:rPr lang="zh-CN" altLang="en-US" dirty="0" smtClean="0"/>
              <a:t>执行相应的管理操作</a:t>
            </a:r>
            <a:r>
              <a:rPr lang="zh-CN" altLang="zh-CN" dirty="0" smtClean="0"/>
              <a:t>；</a:t>
            </a:r>
            <a:endParaRPr lang="en-US" altLang="zh-CN" dirty="0" smtClean="0"/>
          </a:p>
          <a:p>
            <a:pPr lvl="1"/>
            <a:r>
              <a:rPr lang="zh-CN" altLang="en-US" dirty="0" smtClean="0"/>
              <a:t>可以是命令行工具；</a:t>
            </a:r>
            <a:endParaRPr lang="en-US" altLang="zh-CN" dirty="0" smtClean="0"/>
          </a:p>
          <a:p>
            <a:pPr lvl="1"/>
            <a:r>
              <a:rPr lang="zh-CN" altLang="en-US" dirty="0" smtClean="0"/>
              <a:t>可以是遵循</a:t>
            </a:r>
            <a:r>
              <a:rPr lang="en-US" altLang="zh-CN" dirty="0" err="1" smtClean="0"/>
              <a:t>Docker</a:t>
            </a:r>
            <a:r>
              <a:rPr lang="en-US" altLang="zh-CN" dirty="0" smtClean="0"/>
              <a:t> API</a:t>
            </a:r>
            <a:r>
              <a:rPr lang="zh-CN" altLang="en-US" dirty="0" smtClean="0"/>
              <a:t>的客户端；</a:t>
            </a:r>
            <a:endParaRPr lang="en-US" altLang="zh-CN" dirty="0" smtClean="0"/>
          </a:p>
          <a:p>
            <a:r>
              <a:rPr lang="en-US" altLang="zh-CN" dirty="0" smtClean="0"/>
              <a:t>1. </a:t>
            </a:r>
            <a:r>
              <a:rPr lang="zh-CN" altLang="en-US" dirty="0" smtClean="0"/>
              <a:t>在</a:t>
            </a:r>
            <a:r>
              <a:rPr lang="en-US" altLang="zh-CN" dirty="0" smtClean="0"/>
              <a:t>Linux</a:t>
            </a:r>
            <a:r>
              <a:rPr lang="zh-CN" altLang="en-US" dirty="0" smtClean="0"/>
              <a:t>系统下</a:t>
            </a:r>
            <a:r>
              <a:rPr lang="en-US" altLang="zh-CN" dirty="0" smtClean="0"/>
              <a:t>,</a:t>
            </a:r>
            <a:r>
              <a:rPr lang="en-US" altLang="zh-CN" dirty="0" err="1" smtClean="0"/>
              <a:t>Docker</a:t>
            </a:r>
            <a:r>
              <a:rPr lang="en-US" altLang="zh-CN" dirty="0" smtClean="0"/>
              <a:t> Client</a:t>
            </a:r>
            <a:r>
              <a:rPr lang="zh-CN" altLang="en-US" dirty="0" smtClean="0"/>
              <a:t>和</a:t>
            </a:r>
            <a:r>
              <a:rPr lang="en-US" altLang="zh-CN" dirty="0" err="1" smtClean="0"/>
              <a:t>Docker</a:t>
            </a:r>
            <a:r>
              <a:rPr lang="en-US" altLang="zh-CN" dirty="0" smtClean="0"/>
              <a:t> daemon</a:t>
            </a:r>
            <a:r>
              <a:rPr lang="zh-CN" altLang="en-US" dirty="0" smtClean="0"/>
              <a:t>和容器直接运行在宿主机上，这意味着容器可直接使用宿主机端口资源，不需要在容器和宿主机之间映射端口。</a:t>
            </a:r>
          </a:p>
          <a:p>
            <a:pPr marL="0" indent="0">
              <a:buNone/>
            </a:pPr>
            <a:r>
              <a:rPr lang="en-US" altLang="zh-CN" dirty="0" smtClean="0"/>
              <a:t>2. </a:t>
            </a:r>
            <a:r>
              <a:rPr lang="zh-CN" altLang="en-US" dirty="0" smtClean="0"/>
              <a:t>在</a:t>
            </a:r>
            <a:r>
              <a:rPr lang="en-US" altLang="zh-CN" dirty="0" smtClean="0"/>
              <a:t>Windows</a:t>
            </a:r>
            <a:r>
              <a:rPr lang="zh-CN" altLang="en-US" dirty="0" smtClean="0"/>
              <a:t>或</a:t>
            </a:r>
            <a:r>
              <a:rPr lang="en-US" altLang="zh-CN" dirty="0" smtClean="0"/>
              <a:t>Max X</a:t>
            </a:r>
            <a:r>
              <a:rPr lang="zh-CN" altLang="en-US" dirty="0" smtClean="0"/>
              <a:t>系统下</a:t>
            </a:r>
            <a:r>
              <a:rPr lang="en-US" altLang="zh-CN" dirty="0" smtClean="0"/>
              <a:t>, </a:t>
            </a:r>
            <a:r>
              <a:rPr lang="en-US" altLang="zh-CN" dirty="0" err="1" smtClean="0"/>
              <a:t>Docker</a:t>
            </a:r>
            <a:r>
              <a:rPr lang="en-US" altLang="zh-CN" dirty="0" smtClean="0"/>
              <a:t> daemon</a:t>
            </a:r>
            <a:r>
              <a:rPr lang="zh-CN" altLang="en-US" dirty="0" smtClean="0"/>
              <a:t>运行在</a:t>
            </a:r>
            <a:r>
              <a:rPr lang="en-US" altLang="zh-CN" dirty="0" smtClean="0"/>
              <a:t>Linux</a:t>
            </a:r>
            <a:r>
              <a:rPr lang="zh-CN" altLang="en-US" dirty="0" smtClean="0"/>
              <a:t>虚拟机里，</a:t>
            </a:r>
            <a:r>
              <a:rPr lang="en-US" altLang="zh-CN" dirty="0" err="1" smtClean="0"/>
              <a:t>Docker</a:t>
            </a:r>
            <a:r>
              <a:rPr lang="en-US" altLang="zh-CN" dirty="0" smtClean="0"/>
              <a:t> client</a:t>
            </a:r>
            <a:r>
              <a:rPr lang="zh-CN" altLang="en-US" dirty="0" smtClean="0"/>
              <a:t>运行宿主机跟</a:t>
            </a:r>
            <a:r>
              <a:rPr lang="en-US" altLang="zh-CN" dirty="0" err="1" smtClean="0"/>
              <a:t>Docker</a:t>
            </a:r>
            <a:r>
              <a:rPr lang="en-US" altLang="zh-CN" dirty="0" smtClean="0"/>
              <a:t> daemon</a:t>
            </a:r>
            <a:r>
              <a:rPr lang="zh-CN" altLang="en-US" dirty="0" smtClean="0"/>
              <a:t>对话，当运行容器时，它用的端口资源是虚拟机里的，必须跟宿主机上的端口映射。</a:t>
            </a:r>
          </a:p>
          <a:p>
            <a:endParaRPr kumimoji="1" lang="zh-CN" altLang="en-US" dirty="0" smtClean="0"/>
          </a:p>
          <a:p>
            <a:endParaRPr kumimoji="1" lang="zh-CN" altLang="en-US" dirty="0" smtClean="0"/>
          </a:p>
          <a:p>
            <a:pPr lvl="1"/>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EEE450E-4069-49AD-A5C8-283F916D7F70}" type="slidenum">
              <a:rPr lang="zh-CN" altLang="en-US" smtClean="0"/>
              <a:pPr/>
              <a:t>10</a:t>
            </a:fld>
            <a:endParaRPr lang="zh-CN" altLang="en-US"/>
          </a:p>
        </p:txBody>
      </p:sp>
    </p:spTree>
    <p:extLst>
      <p:ext uri="{BB962C8B-B14F-4D97-AF65-F5344CB8AC3E}">
        <p14:creationId xmlns:p14="http://schemas.microsoft.com/office/powerpoint/2010/main" val="3912432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solidFill>
          <a:srgbClr val="38548C"/>
        </a:solidFill>
        <a:effectLst/>
      </p:bgPr>
    </p:bg>
    <p:spTree>
      <p:nvGrpSpPr>
        <p:cNvPr id="1" name=""/>
        <p:cNvGrpSpPr/>
        <p:nvPr/>
      </p:nvGrpSpPr>
      <p:grpSpPr>
        <a:xfrm>
          <a:off x="0" y="0"/>
          <a:ext cx="0" cy="0"/>
          <a:chOff x="0" y="0"/>
          <a:chExt cx="0" cy="0"/>
        </a:xfrm>
      </p:grpSpPr>
      <p:pic>
        <p:nvPicPr>
          <p:cNvPr id="10" name="图片 9" descr="封面-5.png"/>
          <p:cNvPicPr>
            <a:picLocks noChangeAspect="1"/>
          </p:cNvPicPr>
          <p:nvPr userDrawn="1"/>
        </p:nvPicPr>
        <p:blipFill>
          <a:blip r:embed="rId2"/>
          <a:stretch>
            <a:fillRect/>
          </a:stretch>
        </p:blipFill>
        <p:spPr>
          <a:xfrm>
            <a:off x="710384" y="399591"/>
            <a:ext cx="7723233" cy="4344319"/>
          </a:xfrm>
          <a:prstGeom prst="rect">
            <a:avLst/>
          </a:prstGeom>
        </p:spPr>
      </p:pic>
      <p:sp>
        <p:nvSpPr>
          <p:cNvPr id="2" name="标题 1"/>
          <p:cNvSpPr>
            <a:spLocks noGrp="1"/>
          </p:cNvSpPr>
          <p:nvPr>
            <p:ph type="title" hasCustomPrompt="1"/>
          </p:nvPr>
        </p:nvSpPr>
        <p:spPr>
          <a:xfrm>
            <a:off x="1714480" y="3464725"/>
            <a:ext cx="5715040" cy="535785"/>
          </a:xfrm>
        </p:spPr>
        <p:txBody>
          <a:bodyPr anchor="ctr" anchorCtr="0">
            <a:noAutofit/>
          </a:bodyPr>
          <a:lstStyle>
            <a:lvl1pPr algn="ctr">
              <a:defRPr sz="5400" b="0">
                <a:solidFill>
                  <a:schemeClr val="bg1"/>
                </a:solidFill>
              </a:defRPr>
            </a:lvl1pPr>
          </a:lstStyle>
          <a:p>
            <a:r>
              <a:rPr lang="zh-CN" altLang="en-US" dirty="0" smtClean="0"/>
              <a:t>此处母版标题</a:t>
            </a:r>
            <a:endParaRPr lang="zh-CN" altLang="en-US" dirty="0"/>
          </a:p>
        </p:txBody>
      </p:sp>
      <p:sp>
        <p:nvSpPr>
          <p:cNvPr id="4" name="副标题 2"/>
          <p:cNvSpPr>
            <a:spLocks noGrp="1"/>
          </p:cNvSpPr>
          <p:nvPr>
            <p:ph type="subTitle" idx="1" hasCustomPrompt="1"/>
          </p:nvPr>
        </p:nvSpPr>
        <p:spPr>
          <a:xfrm>
            <a:off x="2607455" y="4161245"/>
            <a:ext cx="3929090" cy="267893"/>
          </a:xfrm>
        </p:spPr>
        <p:txBody>
          <a:bodyPr anchor="ctr" anchorCtr="0">
            <a:noAutofit/>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编辑母版副标题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2" name="图片 11" descr="封面-51.png"/>
          <p:cNvPicPr>
            <a:picLocks noChangeAspect="1"/>
          </p:cNvPicPr>
          <p:nvPr userDrawn="1"/>
        </p:nvPicPr>
        <p:blipFill>
          <a:blip r:embed="rId2" cstate="print"/>
          <a:stretch>
            <a:fillRect/>
          </a:stretch>
        </p:blipFill>
        <p:spPr>
          <a:xfrm>
            <a:off x="8215338" y="142858"/>
            <a:ext cx="639560" cy="639560"/>
          </a:xfrm>
          <a:prstGeom prst="rect">
            <a:avLst/>
          </a:prstGeom>
        </p:spPr>
      </p:pic>
      <p:sp>
        <p:nvSpPr>
          <p:cNvPr id="2" name="标题 1"/>
          <p:cNvSpPr>
            <a:spLocks noGrp="1"/>
          </p:cNvSpPr>
          <p:nvPr userDrawn="1">
            <p:ph type="title"/>
          </p:nvPr>
        </p:nvSpPr>
        <p:spPr>
          <a:xfrm>
            <a:off x="285720" y="205979"/>
            <a:ext cx="8572560" cy="490524"/>
          </a:xfrm>
        </p:spPr>
        <p:txBody>
          <a:bodyPr>
            <a:normAutofit/>
          </a:bodyPr>
          <a:lstStyle>
            <a:lvl1pPr algn="l">
              <a:defRPr sz="2800"/>
            </a:lvl1pPr>
          </a:lstStyle>
          <a:p>
            <a:r>
              <a:rPr lang="zh-CN" altLang="en-US" smtClean="0"/>
              <a:t>单击此处编辑母版标题样式</a:t>
            </a:r>
            <a:endParaRPr lang="zh-CN" altLang="en-US"/>
          </a:p>
        </p:txBody>
      </p:sp>
      <p:sp>
        <p:nvSpPr>
          <p:cNvPr id="4" name="矩形 3"/>
          <p:cNvSpPr/>
          <p:nvPr userDrawn="1"/>
        </p:nvSpPr>
        <p:spPr>
          <a:xfrm>
            <a:off x="285720" y="662214"/>
            <a:ext cx="4214842" cy="342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userDrawn="1">
            <p:ph idx="1"/>
          </p:nvPr>
        </p:nvSpPr>
        <p:spPr>
          <a:xfrm>
            <a:off x="285720" y="803659"/>
            <a:ext cx="8572560" cy="3804074"/>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grpSp>
        <p:nvGrpSpPr>
          <p:cNvPr id="11" name="组合 10"/>
          <p:cNvGrpSpPr/>
          <p:nvPr userDrawn="1"/>
        </p:nvGrpSpPr>
        <p:grpSpPr>
          <a:xfrm>
            <a:off x="0" y="4768468"/>
            <a:ext cx="9144000" cy="375032"/>
            <a:chOff x="0" y="4768468"/>
            <a:chExt cx="9144000" cy="375032"/>
          </a:xfrm>
        </p:grpSpPr>
        <p:sp>
          <p:nvSpPr>
            <p:cNvPr id="8" name="矩形 7"/>
            <p:cNvSpPr/>
            <p:nvPr userDrawn="1"/>
          </p:nvSpPr>
          <p:spPr>
            <a:xfrm>
              <a:off x="0" y="4768468"/>
              <a:ext cx="9144000" cy="3750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封面-43.png"/>
            <p:cNvPicPr>
              <a:picLocks noChangeAspect="1"/>
            </p:cNvPicPr>
            <p:nvPr userDrawn="1"/>
          </p:nvPicPr>
          <p:blipFill>
            <a:blip r:embed="rId3" cstate="print"/>
            <a:stretch>
              <a:fillRect/>
            </a:stretch>
          </p:blipFill>
          <p:spPr>
            <a:xfrm>
              <a:off x="8158436" y="4848865"/>
              <a:ext cx="699844" cy="214238"/>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6" name="内容占位符 2"/>
          <p:cNvSpPr>
            <a:spLocks noGrp="1"/>
          </p:cNvSpPr>
          <p:nvPr>
            <p:ph idx="1"/>
          </p:nvPr>
        </p:nvSpPr>
        <p:spPr>
          <a:xfrm>
            <a:off x="285720" y="803659"/>
            <a:ext cx="2857520" cy="3804074"/>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
        <p:nvSpPr>
          <p:cNvPr id="12" name="内容占位符 2"/>
          <p:cNvSpPr>
            <a:spLocks noGrp="1"/>
          </p:cNvSpPr>
          <p:nvPr>
            <p:ph idx="10"/>
          </p:nvPr>
        </p:nvSpPr>
        <p:spPr>
          <a:xfrm>
            <a:off x="6000760" y="803659"/>
            <a:ext cx="2857520" cy="3804074"/>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
        <p:nvSpPr>
          <p:cNvPr id="13" name="内容占位符 2"/>
          <p:cNvSpPr>
            <a:spLocks noGrp="1"/>
          </p:cNvSpPr>
          <p:nvPr>
            <p:ph idx="11" hasCustomPrompt="1"/>
          </p:nvPr>
        </p:nvSpPr>
        <p:spPr>
          <a:xfrm>
            <a:off x="3357554" y="803659"/>
            <a:ext cx="2428892" cy="3804074"/>
          </a:xfrm>
        </p:spPr>
        <p:txBody>
          <a:bodyPr>
            <a:normAutofit/>
          </a:bodyPr>
          <a:lstStyle>
            <a:lvl1pPr>
              <a:defRPr sz="2000">
                <a:solidFill>
                  <a:schemeClr val="bg1">
                    <a:lumMod val="65000"/>
                  </a:schemeClr>
                </a:solidFill>
              </a:defRPr>
            </a:lvl1pPr>
            <a:lvl2pPr>
              <a:defRPr sz="1800"/>
            </a:lvl2pPr>
            <a:lvl3pPr>
              <a:defRPr sz="1800"/>
            </a:lvl3pPr>
            <a:lvl4pPr>
              <a:defRPr sz="1800"/>
            </a:lvl4pPr>
            <a:lvl5pPr>
              <a:defRPr sz="1800"/>
            </a:lvl5pPr>
          </a:lstStyle>
          <a:p>
            <a:pPr lvl="0"/>
            <a:r>
              <a:rPr lang="zh-CN" altLang="en-US" dirty="0" smtClean="0"/>
              <a:t>图</a:t>
            </a:r>
            <a:endParaRPr lang="zh-CN" altLang="en-US" dirty="0"/>
          </a:p>
        </p:txBody>
      </p:sp>
      <p:sp>
        <p:nvSpPr>
          <p:cNvPr id="23" name="标题 1"/>
          <p:cNvSpPr>
            <a:spLocks noGrp="1"/>
          </p:cNvSpPr>
          <p:nvPr>
            <p:ph type="title"/>
          </p:nvPr>
        </p:nvSpPr>
        <p:spPr>
          <a:xfrm>
            <a:off x="285720" y="205979"/>
            <a:ext cx="8572560" cy="490524"/>
          </a:xfrm>
        </p:spPr>
        <p:txBody>
          <a:bodyPr>
            <a:normAutofit/>
          </a:bodyPr>
          <a:lstStyle>
            <a:lvl1pPr algn="l">
              <a:defRPr sz="2800"/>
            </a:lvl1pPr>
          </a:lstStyle>
          <a:p>
            <a:r>
              <a:rPr lang="zh-CN" altLang="en-US" smtClean="0"/>
              <a:t>单击此处编辑母版标题样式</a:t>
            </a:r>
            <a:endParaRPr lang="zh-CN" altLang="en-US"/>
          </a:p>
        </p:txBody>
      </p:sp>
      <p:sp>
        <p:nvSpPr>
          <p:cNvPr id="24" name="矩形 23"/>
          <p:cNvSpPr/>
          <p:nvPr userDrawn="1"/>
        </p:nvSpPr>
        <p:spPr>
          <a:xfrm>
            <a:off x="285720" y="662214"/>
            <a:ext cx="4214842" cy="342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0" y="4768468"/>
            <a:ext cx="9144000" cy="375032"/>
            <a:chOff x="0" y="4768468"/>
            <a:chExt cx="9144000" cy="375032"/>
          </a:xfrm>
        </p:grpSpPr>
        <p:sp>
          <p:nvSpPr>
            <p:cNvPr id="14" name="矩形 13"/>
            <p:cNvSpPr/>
            <p:nvPr userDrawn="1"/>
          </p:nvSpPr>
          <p:spPr>
            <a:xfrm>
              <a:off x="0" y="4768468"/>
              <a:ext cx="9144000" cy="3750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封面-43.png"/>
            <p:cNvPicPr>
              <a:picLocks noChangeAspect="1"/>
            </p:cNvPicPr>
            <p:nvPr userDrawn="1"/>
          </p:nvPicPr>
          <p:blipFill>
            <a:blip r:embed="rId2" cstate="print"/>
            <a:stretch>
              <a:fillRect/>
            </a:stretch>
          </p:blipFill>
          <p:spPr>
            <a:xfrm>
              <a:off x="8158436" y="4848865"/>
              <a:ext cx="699844" cy="214238"/>
            </a:xfrm>
            <a:prstGeom prst="rect">
              <a:avLst/>
            </a:prstGeom>
          </p:spPr>
        </p:pic>
      </p:grpSp>
      <p:pic>
        <p:nvPicPr>
          <p:cNvPr id="18" name="图片 17" descr="封面-51.png"/>
          <p:cNvPicPr>
            <a:picLocks noChangeAspect="1"/>
          </p:cNvPicPr>
          <p:nvPr userDrawn="1"/>
        </p:nvPicPr>
        <p:blipFill>
          <a:blip r:embed="rId3" cstate="print"/>
          <a:stretch>
            <a:fillRect/>
          </a:stretch>
        </p:blipFill>
        <p:spPr>
          <a:xfrm>
            <a:off x="8215338" y="142858"/>
            <a:ext cx="639560" cy="6395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lumMod val="95000"/>
          </a:schemeClr>
        </a:solidFill>
        <a:effectLst/>
      </p:bgPr>
    </p:bg>
    <p:spTree>
      <p:nvGrpSpPr>
        <p:cNvPr id="1" name=""/>
        <p:cNvGrpSpPr/>
        <p:nvPr/>
      </p:nvGrpSpPr>
      <p:grpSpPr>
        <a:xfrm>
          <a:off x="0" y="0"/>
          <a:ext cx="0" cy="0"/>
          <a:chOff x="0" y="0"/>
          <a:chExt cx="0" cy="0"/>
        </a:xfrm>
      </p:grpSpPr>
      <p:sp>
        <p:nvSpPr>
          <p:cNvPr id="12" name="内容占位符 2"/>
          <p:cNvSpPr>
            <a:spLocks noGrp="1"/>
          </p:cNvSpPr>
          <p:nvPr>
            <p:ph idx="1"/>
          </p:nvPr>
        </p:nvSpPr>
        <p:spPr>
          <a:xfrm>
            <a:off x="285720" y="803659"/>
            <a:ext cx="8572560" cy="2411033"/>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内容占位符 2"/>
          <p:cNvSpPr>
            <a:spLocks noGrp="1"/>
          </p:cNvSpPr>
          <p:nvPr>
            <p:ph idx="11" hasCustomPrompt="1"/>
          </p:nvPr>
        </p:nvSpPr>
        <p:spPr>
          <a:xfrm>
            <a:off x="285720" y="3375428"/>
            <a:ext cx="2714644" cy="1285884"/>
          </a:xfrm>
        </p:spPr>
        <p:txBody>
          <a:bodyPr>
            <a:normAutofit/>
          </a:bodyPr>
          <a:lstStyle>
            <a:lvl1pPr>
              <a:defRPr sz="2000">
                <a:solidFill>
                  <a:schemeClr val="bg1">
                    <a:lumMod val="65000"/>
                  </a:schemeClr>
                </a:solidFill>
              </a:defRPr>
            </a:lvl1pPr>
            <a:lvl2pPr>
              <a:defRPr sz="1800"/>
            </a:lvl2pPr>
            <a:lvl3pPr>
              <a:defRPr sz="1800"/>
            </a:lvl3pPr>
            <a:lvl4pPr>
              <a:defRPr sz="1800"/>
            </a:lvl4pPr>
            <a:lvl5pPr>
              <a:defRPr sz="1800"/>
            </a:lvl5pPr>
          </a:lstStyle>
          <a:p>
            <a:pPr lvl="0"/>
            <a:r>
              <a:rPr lang="zh-CN" altLang="en-US" dirty="0" smtClean="0"/>
              <a:t>图</a:t>
            </a:r>
            <a:endParaRPr lang="zh-CN" altLang="en-US" dirty="0"/>
          </a:p>
        </p:txBody>
      </p:sp>
      <p:sp>
        <p:nvSpPr>
          <p:cNvPr id="14" name="内容占位符 2"/>
          <p:cNvSpPr>
            <a:spLocks noGrp="1"/>
          </p:cNvSpPr>
          <p:nvPr>
            <p:ph idx="12" hasCustomPrompt="1"/>
          </p:nvPr>
        </p:nvSpPr>
        <p:spPr>
          <a:xfrm>
            <a:off x="3214678" y="3375428"/>
            <a:ext cx="2714644" cy="1285884"/>
          </a:xfrm>
        </p:spPr>
        <p:txBody>
          <a:bodyPr>
            <a:normAutofit/>
          </a:bodyPr>
          <a:lstStyle>
            <a:lvl1pPr>
              <a:defRPr sz="2000">
                <a:solidFill>
                  <a:schemeClr val="bg1">
                    <a:lumMod val="65000"/>
                  </a:schemeClr>
                </a:solidFill>
              </a:defRPr>
            </a:lvl1pPr>
            <a:lvl2pPr>
              <a:defRPr sz="1800"/>
            </a:lvl2pPr>
            <a:lvl3pPr>
              <a:defRPr sz="1800"/>
            </a:lvl3pPr>
            <a:lvl4pPr>
              <a:defRPr sz="1800"/>
            </a:lvl4pPr>
            <a:lvl5pPr>
              <a:defRPr sz="1800"/>
            </a:lvl5pPr>
          </a:lstStyle>
          <a:p>
            <a:pPr lvl="0"/>
            <a:r>
              <a:rPr lang="zh-CN" altLang="en-US" dirty="0" smtClean="0"/>
              <a:t>图</a:t>
            </a:r>
            <a:endParaRPr lang="zh-CN" altLang="en-US" dirty="0"/>
          </a:p>
        </p:txBody>
      </p:sp>
      <p:sp>
        <p:nvSpPr>
          <p:cNvPr id="15" name="内容占位符 2"/>
          <p:cNvSpPr>
            <a:spLocks noGrp="1"/>
          </p:cNvSpPr>
          <p:nvPr>
            <p:ph idx="13" hasCustomPrompt="1"/>
          </p:nvPr>
        </p:nvSpPr>
        <p:spPr>
          <a:xfrm>
            <a:off x="6143636" y="3375428"/>
            <a:ext cx="2714644" cy="1285884"/>
          </a:xfrm>
        </p:spPr>
        <p:txBody>
          <a:bodyPr>
            <a:normAutofit/>
          </a:bodyPr>
          <a:lstStyle>
            <a:lvl1pPr>
              <a:defRPr sz="2000">
                <a:solidFill>
                  <a:schemeClr val="bg1">
                    <a:lumMod val="65000"/>
                  </a:schemeClr>
                </a:solidFill>
              </a:defRPr>
            </a:lvl1pPr>
            <a:lvl2pPr>
              <a:defRPr sz="1800"/>
            </a:lvl2pPr>
            <a:lvl3pPr>
              <a:defRPr sz="1800"/>
            </a:lvl3pPr>
            <a:lvl4pPr>
              <a:defRPr sz="1800"/>
            </a:lvl4pPr>
            <a:lvl5pPr>
              <a:defRPr sz="1800"/>
            </a:lvl5pPr>
          </a:lstStyle>
          <a:p>
            <a:pPr lvl="0"/>
            <a:r>
              <a:rPr lang="zh-CN" altLang="en-US" dirty="0" smtClean="0"/>
              <a:t>图</a:t>
            </a:r>
            <a:endParaRPr lang="zh-CN" altLang="en-US" dirty="0"/>
          </a:p>
        </p:txBody>
      </p:sp>
      <p:sp>
        <p:nvSpPr>
          <p:cNvPr id="18" name="标题 1"/>
          <p:cNvSpPr>
            <a:spLocks noGrp="1"/>
          </p:cNvSpPr>
          <p:nvPr>
            <p:ph type="title"/>
          </p:nvPr>
        </p:nvSpPr>
        <p:spPr>
          <a:xfrm>
            <a:off x="285720" y="205979"/>
            <a:ext cx="8572560" cy="490524"/>
          </a:xfrm>
        </p:spPr>
        <p:txBody>
          <a:bodyPr>
            <a:normAutofit/>
          </a:bodyPr>
          <a:lstStyle>
            <a:lvl1pPr algn="l">
              <a:defRPr sz="2800"/>
            </a:lvl1pPr>
          </a:lstStyle>
          <a:p>
            <a:r>
              <a:rPr lang="zh-CN" altLang="en-US" smtClean="0"/>
              <a:t>单击此处编辑母版标题样式</a:t>
            </a:r>
            <a:endParaRPr lang="zh-CN" altLang="en-US"/>
          </a:p>
        </p:txBody>
      </p:sp>
      <p:sp>
        <p:nvSpPr>
          <p:cNvPr id="20" name="矩形 19"/>
          <p:cNvSpPr/>
          <p:nvPr userDrawn="1"/>
        </p:nvSpPr>
        <p:spPr>
          <a:xfrm>
            <a:off x="285720" y="662214"/>
            <a:ext cx="4214842" cy="342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userDrawn="1"/>
        </p:nvGrpSpPr>
        <p:grpSpPr>
          <a:xfrm>
            <a:off x="0" y="4768468"/>
            <a:ext cx="9144000" cy="375032"/>
            <a:chOff x="0" y="4768468"/>
            <a:chExt cx="9144000" cy="375032"/>
          </a:xfrm>
        </p:grpSpPr>
        <p:sp>
          <p:nvSpPr>
            <p:cNvPr id="22" name="矩形 21"/>
            <p:cNvSpPr/>
            <p:nvPr userDrawn="1"/>
          </p:nvSpPr>
          <p:spPr>
            <a:xfrm>
              <a:off x="0" y="4768468"/>
              <a:ext cx="9144000" cy="3750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封面-43.png"/>
            <p:cNvPicPr>
              <a:picLocks noChangeAspect="1"/>
            </p:cNvPicPr>
            <p:nvPr userDrawn="1"/>
          </p:nvPicPr>
          <p:blipFill>
            <a:blip r:embed="rId2" cstate="print"/>
            <a:stretch>
              <a:fillRect/>
            </a:stretch>
          </p:blipFill>
          <p:spPr>
            <a:xfrm>
              <a:off x="8158436" y="4848865"/>
              <a:ext cx="699844" cy="214238"/>
            </a:xfrm>
            <a:prstGeom prst="rect">
              <a:avLst/>
            </a:prstGeom>
          </p:spPr>
        </p:pic>
      </p:grpSp>
      <p:pic>
        <p:nvPicPr>
          <p:cNvPr id="25" name="图片 24" descr="封面-51.png"/>
          <p:cNvPicPr>
            <a:picLocks noChangeAspect="1"/>
          </p:cNvPicPr>
          <p:nvPr userDrawn="1"/>
        </p:nvPicPr>
        <p:blipFill>
          <a:blip r:embed="rId3" cstate="print"/>
          <a:stretch>
            <a:fillRect/>
          </a:stretch>
        </p:blipFill>
        <p:spPr>
          <a:xfrm>
            <a:off x="8215338" y="142858"/>
            <a:ext cx="639560" cy="63956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1">
            <a:lumMod val="95000"/>
          </a:schemeClr>
        </a:solid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285720" y="803659"/>
            <a:ext cx="4071966" cy="3804074"/>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内容占位符 2"/>
          <p:cNvSpPr>
            <a:spLocks noGrp="1"/>
          </p:cNvSpPr>
          <p:nvPr>
            <p:ph idx="10"/>
          </p:nvPr>
        </p:nvSpPr>
        <p:spPr>
          <a:xfrm>
            <a:off x="4572000" y="803659"/>
            <a:ext cx="4286280" cy="3804074"/>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8" name="标题 1"/>
          <p:cNvSpPr>
            <a:spLocks noGrp="1"/>
          </p:cNvSpPr>
          <p:nvPr>
            <p:ph type="title"/>
          </p:nvPr>
        </p:nvSpPr>
        <p:spPr>
          <a:xfrm>
            <a:off x="285720" y="205979"/>
            <a:ext cx="8572560" cy="490524"/>
          </a:xfrm>
        </p:spPr>
        <p:txBody>
          <a:bodyPr>
            <a:normAutofit/>
          </a:bodyPr>
          <a:lstStyle>
            <a:lvl1pPr algn="l">
              <a:defRPr sz="2800"/>
            </a:lvl1pPr>
          </a:lstStyle>
          <a:p>
            <a:r>
              <a:rPr lang="zh-CN" altLang="en-US" smtClean="0"/>
              <a:t>单击此处编辑母版标题样式</a:t>
            </a:r>
            <a:endParaRPr lang="zh-CN" altLang="en-US"/>
          </a:p>
        </p:txBody>
      </p:sp>
      <p:sp>
        <p:nvSpPr>
          <p:cNvPr id="19" name="矩形 18"/>
          <p:cNvSpPr/>
          <p:nvPr userDrawn="1"/>
        </p:nvSpPr>
        <p:spPr>
          <a:xfrm>
            <a:off x="285720" y="662214"/>
            <a:ext cx="4214842" cy="342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4768468"/>
            <a:ext cx="9144000" cy="375032"/>
            <a:chOff x="0" y="4768468"/>
            <a:chExt cx="9144000" cy="375032"/>
          </a:xfrm>
        </p:grpSpPr>
        <p:sp>
          <p:nvSpPr>
            <p:cNvPr id="17" name="矩形 16"/>
            <p:cNvSpPr/>
            <p:nvPr userDrawn="1"/>
          </p:nvSpPr>
          <p:spPr>
            <a:xfrm>
              <a:off x="0" y="4768468"/>
              <a:ext cx="9144000" cy="3750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封面-43.png"/>
            <p:cNvPicPr>
              <a:picLocks noChangeAspect="1"/>
            </p:cNvPicPr>
            <p:nvPr userDrawn="1"/>
          </p:nvPicPr>
          <p:blipFill>
            <a:blip r:embed="rId2" cstate="print"/>
            <a:stretch>
              <a:fillRect/>
            </a:stretch>
          </p:blipFill>
          <p:spPr>
            <a:xfrm>
              <a:off x="8158436" y="4848865"/>
              <a:ext cx="699844" cy="214238"/>
            </a:xfrm>
            <a:prstGeom prst="rect">
              <a:avLst/>
            </a:prstGeom>
          </p:spPr>
        </p:pic>
      </p:grpSp>
      <p:pic>
        <p:nvPicPr>
          <p:cNvPr id="21" name="图片 20" descr="封面-51.png"/>
          <p:cNvPicPr>
            <a:picLocks noChangeAspect="1"/>
          </p:cNvPicPr>
          <p:nvPr userDrawn="1"/>
        </p:nvPicPr>
        <p:blipFill>
          <a:blip r:embed="rId3" cstate="print"/>
          <a:stretch>
            <a:fillRect/>
          </a:stretch>
        </p:blipFill>
        <p:spPr>
          <a:xfrm>
            <a:off x="8215338" y="142858"/>
            <a:ext cx="639560" cy="63956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bg1">
            <a:lumMod val="95000"/>
          </a:schemeClr>
        </a:solidFill>
        <a:effectLst/>
      </p:bgPr>
    </p:bg>
    <p:spTree>
      <p:nvGrpSpPr>
        <p:cNvPr id="1" name=""/>
        <p:cNvGrpSpPr/>
        <p:nvPr/>
      </p:nvGrpSpPr>
      <p:grpSpPr>
        <a:xfrm>
          <a:off x="0" y="0"/>
          <a:ext cx="0" cy="0"/>
          <a:chOff x="0" y="0"/>
          <a:chExt cx="0" cy="0"/>
        </a:xfrm>
      </p:grpSpPr>
      <p:sp>
        <p:nvSpPr>
          <p:cNvPr id="10" name="内容占位符 2"/>
          <p:cNvSpPr>
            <a:spLocks noGrp="1"/>
          </p:cNvSpPr>
          <p:nvPr>
            <p:ph idx="1"/>
          </p:nvPr>
        </p:nvSpPr>
        <p:spPr>
          <a:xfrm>
            <a:off x="285720" y="857238"/>
            <a:ext cx="8572560" cy="964413"/>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endParaRPr lang="zh-CN" altLang="en-US" dirty="0"/>
          </a:p>
        </p:txBody>
      </p:sp>
      <p:sp>
        <p:nvSpPr>
          <p:cNvPr id="11" name="内容占位符 2"/>
          <p:cNvSpPr>
            <a:spLocks noGrp="1"/>
          </p:cNvSpPr>
          <p:nvPr>
            <p:ph idx="11" hasCustomPrompt="1"/>
          </p:nvPr>
        </p:nvSpPr>
        <p:spPr>
          <a:xfrm>
            <a:off x="285720" y="1982386"/>
            <a:ext cx="5286412" cy="2625347"/>
          </a:xfrm>
        </p:spPr>
        <p:txBody>
          <a:bodyPr>
            <a:normAutofit/>
          </a:bodyPr>
          <a:lstStyle>
            <a:lvl1pPr>
              <a:defRPr sz="2000">
                <a:solidFill>
                  <a:schemeClr val="bg1">
                    <a:lumMod val="65000"/>
                  </a:schemeClr>
                </a:solidFill>
              </a:defRPr>
            </a:lvl1pPr>
            <a:lvl2pPr>
              <a:defRPr sz="1800"/>
            </a:lvl2pPr>
            <a:lvl3pPr>
              <a:defRPr sz="1800"/>
            </a:lvl3pPr>
            <a:lvl4pPr>
              <a:defRPr sz="1800"/>
            </a:lvl4pPr>
            <a:lvl5pPr>
              <a:defRPr sz="1800"/>
            </a:lvl5pPr>
          </a:lstStyle>
          <a:p>
            <a:pPr lvl="0"/>
            <a:r>
              <a:rPr lang="zh-CN" altLang="en-US" dirty="0" smtClean="0"/>
              <a:t>图</a:t>
            </a:r>
            <a:endParaRPr lang="zh-CN" altLang="en-US" dirty="0"/>
          </a:p>
        </p:txBody>
      </p:sp>
      <p:sp>
        <p:nvSpPr>
          <p:cNvPr id="13" name="内容占位符 2"/>
          <p:cNvSpPr>
            <a:spLocks noGrp="1"/>
          </p:cNvSpPr>
          <p:nvPr>
            <p:ph idx="12"/>
          </p:nvPr>
        </p:nvSpPr>
        <p:spPr>
          <a:xfrm>
            <a:off x="5857884" y="1982387"/>
            <a:ext cx="3000396" cy="1178727"/>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endParaRPr lang="zh-CN" altLang="en-US" dirty="0"/>
          </a:p>
        </p:txBody>
      </p:sp>
      <p:sp>
        <p:nvSpPr>
          <p:cNvPr id="17" name="内容占位符 2"/>
          <p:cNvSpPr>
            <a:spLocks noGrp="1"/>
          </p:cNvSpPr>
          <p:nvPr>
            <p:ph idx="13"/>
          </p:nvPr>
        </p:nvSpPr>
        <p:spPr>
          <a:xfrm>
            <a:off x="5857884" y="3375427"/>
            <a:ext cx="3000396" cy="1232306"/>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endParaRPr lang="zh-CN" altLang="en-US" dirty="0"/>
          </a:p>
        </p:txBody>
      </p:sp>
      <p:sp>
        <p:nvSpPr>
          <p:cNvPr id="15" name="标题 1"/>
          <p:cNvSpPr>
            <a:spLocks noGrp="1"/>
          </p:cNvSpPr>
          <p:nvPr>
            <p:ph type="title"/>
          </p:nvPr>
        </p:nvSpPr>
        <p:spPr>
          <a:xfrm>
            <a:off x="285720" y="205979"/>
            <a:ext cx="8572560" cy="490524"/>
          </a:xfrm>
        </p:spPr>
        <p:txBody>
          <a:bodyPr>
            <a:normAutofit/>
          </a:bodyPr>
          <a:lstStyle>
            <a:lvl1pPr algn="l">
              <a:defRPr sz="2800"/>
            </a:lvl1pPr>
          </a:lstStyle>
          <a:p>
            <a:r>
              <a:rPr lang="zh-CN" altLang="en-US" smtClean="0"/>
              <a:t>单击此处编辑母版标题样式</a:t>
            </a:r>
            <a:endParaRPr lang="zh-CN" altLang="en-US"/>
          </a:p>
        </p:txBody>
      </p:sp>
      <p:sp>
        <p:nvSpPr>
          <p:cNvPr id="16" name="矩形 15"/>
          <p:cNvSpPr/>
          <p:nvPr userDrawn="1"/>
        </p:nvSpPr>
        <p:spPr>
          <a:xfrm>
            <a:off x="285720" y="662214"/>
            <a:ext cx="4214842" cy="342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0" y="4768468"/>
            <a:ext cx="9144000" cy="375032"/>
            <a:chOff x="0" y="4768468"/>
            <a:chExt cx="9144000" cy="375032"/>
          </a:xfrm>
        </p:grpSpPr>
        <p:sp>
          <p:nvSpPr>
            <p:cNvPr id="18" name="矩形 17"/>
            <p:cNvSpPr/>
            <p:nvPr userDrawn="1"/>
          </p:nvSpPr>
          <p:spPr>
            <a:xfrm>
              <a:off x="0" y="4768468"/>
              <a:ext cx="9144000" cy="3750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封面-43.png"/>
            <p:cNvPicPr>
              <a:picLocks noChangeAspect="1"/>
            </p:cNvPicPr>
            <p:nvPr userDrawn="1"/>
          </p:nvPicPr>
          <p:blipFill>
            <a:blip r:embed="rId2" cstate="print"/>
            <a:stretch>
              <a:fillRect/>
            </a:stretch>
          </p:blipFill>
          <p:spPr>
            <a:xfrm>
              <a:off x="8158436" y="4848865"/>
              <a:ext cx="699844" cy="214238"/>
            </a:xfrm>
            <a:prstGeom prst="rect">
              <a:avLst/>
            </a:prstGeom>
          </p:spPr>
        </p:pic>
      </p:grpSp>
      <p:pic>
        <p:nvPicPr>
          <p:cNvPr id="23" name="图片 22" descr="封面-51.png"/>
          <p:cNvPicPr>
            <a:picLocks noChangeAspect="1"/>
          </p:cNvPicPr>
          <p:nvPr userDrawn="1"/>
        </p:nvPicPr>
        <p:blipFill>
          <a:blip r:embed="rId3" cstate="print"/>
          <a:stretch>
            <a:fillRect/>
          </a:stretch>
        </p:blipFill>
        <p:spPr>
          <a:xfrm>
            <a:off x="8215338" y="142858"/>
            <a:ext cx="639560" cy="63956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lumMod val="95000"/>
          </a:schemeClr>
        </a:solidFill>
        <a:effectLst/>
      </p:bgPr>
    </p:bg>
    <p:spTree>
      <p:nvGrpSpPr>
        <p:cNvPr id="1" name=""/>
        <p:cNvGrpSpPr/>
        <p:nvPr/>
      </p:nvGrpSpPr>
      <p:grpSpPr>
        <a:xfrm>
          <a:off x="0" y="0"/>
          <a:ext cx="0" cy="0"/>
          <a:chOff x="0" y="0"/>
          <a:chExt cx="0" cy="0"/>
        </a:xfrm>
      </p:grpSpPr>
      <p:sp>
        <p:nvSpPr>
          <p:cNvPr id="11" name="内容占位符 2"/>
          <p:cNvSpPr>
            <a:spLocks noGrp="1"/>
          </p:cNvSpPr>
          <p:nvPr>
            <p:ph idx="1"/>
          </p:nvPr>
        </p:nvSpPr>
        <p:spPr>
          <a:xfrm>
            <a:off x="285720" y="857238"/>
            <a:ext cx="4143404" cy="2196719"/>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内容占位符 2"/>
          <p:cNvSpPr>
            <a:spLocks noGrp="1"/>
          </p:cNvSpPr>
          <p:nvPr>
            <p:ph idx="10"/>
          </p:nvPr>
        </p:nvSpPr>
        <p:spPr>
          <a:xfrm>
            <a:off x="4714876" y="857238"/>
            <a:ext cx="4143404" cy="2196719"/>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4" name="内容占位符 2"/>
          <p:cNvSpPr>
            <a:spLocks noGrp="1"/>
          </p:cNvSpPr>
          <p:nvPr>
            <p:ph idx="11"/>
          </p:nvPr>
        </p:nvSpPr>
        <p:spPr>
          <a:xfrm>
            <a:off x="285720" y="3214692"/>
            <a:ext cx="8572560" cy="1393041"/>
          </a:xfrm>
        </p:spPr>
        <p:txBody>
          <a:bodyPr>
            <a:normAutofit/>
          </a:bodyPr>
          <a:lstStyle>
            <a:lvl1pPr>
              <a:defRPr sz="2000"/>
            </a:lvl1pPr>
            <a:lvl2pPr>
              <a:defRPr sz="18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endParaRPr lang="zh-CN" altLang="en-US" dirty="0"/>
          </a:p>
        </p:txBody>
      </p:sp>
      <p:sp>
        <p:nvSpPr>
          <p:cNvPr id="20" name="标题 1"/>
          <p:cNvSpPr>
            <a:spLocks noGrp="1"/>
          </p:cNvSpPr>
          <p:nvPr>
            <p:ph type="title"/>
          </p:nvPr>
        </p:nvSpPr>
        <p:spPr>
          <a:xfrm>
            <a:off x="285720" y="205979"/>
            <a:ext cx="8572560" cy="490524"/>
          </a:xfrm>
        </p:spPr>
        <p:txBody>
          <a:bodyPr>
            <a:normAutofit/>
          </a:bodyPr>
          <a:lstStyle>
            <a:lvl1pPr algn="l">
              <a:defRPr sz="2800"/>
            </a:lvl1pPr>
          </a:lstStyle>
          <a:p>
            <a:r>
              <a:rPr lang="zh-CN" altLang="en-US" smtClean="0"/>
              <a:t>单击此处编辑母版标题样式</a:t>
            </a:r>
            <a:endParaRPr lang="zh-CN" altLang="en-US"/>
          </a:p>
        </p:txBody>
      </p:sp>
      <p:sp>
        <p:nvSpPr>
          <p:cNvPr id="21" name="矩形 20"/>
          <p:cNvSpPr/>
          <p:nvPr userDrawn="1"/>
        </p:nvSpPr>
        <p:spPr>
          <a:xfrm>
            <a:off x="285720" y="662214"/>
            <a:ext cx="4214842" cy="342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0" y="4768468"/>
            <a:ext cx="9144000" cy="375032"/>
            <a:chOff x="0" y="4768468"/>
            <a:chExt cx="9144000" cy="375032"/>
          </a:xfrm>
        </p:grpSpPr>
        <p:sp>
          <p:nvSpPr>
            <p:cNvPr id="19" name="矩形 18"/>
            <p:cNvSpPr/>
            <p:nvPr userDrawn="1"/>
          </p:nvSpPr>
          <p:spPr>
            <a:xfrm>
              <a:off x="0" y="4768468"/>
              <a:ext cx="9144000" cy="375032"/>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封面-43.png"/>
            <p:cNvPicPr>
              <a:picLocks noChangeAspect="1"/>
            </p:cNvPicPr>
            <p:nvPr userDrawn="1"/>
          </p:nvPicPr>
          <p:blipFill>
            <a:blip r:embed="rId2" cstate="print"/>
            <a:stretch>
              <a:fillRect/>
            </a:stretch>
          </p:blipFill>
          <p:spPr>
            <a:xfrm>
              <a:off x="8158436" y="4848865"/>
              <a:ext cx="699844" cy="214238"/>
            </a:xfrm>
            <a:prstGeom prst="rect">
              <a:avLst/>
            </a:prstGeom>
          </p:spPr>
        </p:pic>
      </p:grpSp>
      <p:pic>
        <p:nvPicPr>
          <p:cNvPr id="23" name="图片 22" descr="封面-51.png"/>
          <p:cNvPicPr>
            <a:picLocks noChangeAspect="1"/>
          </p:cNvPicPr>
          <p:nvPr userDrawn="1"/>
        </p:nvPicPr>
        <p:blipFill>
          <a:blip r:embed="rId3" cstate="print"/>
          <a:stretch>
            <a:fillRect/>
          </a:stretch>
        </p:blipFill>
        <p:spPr>
          <a:xfrm>
            <a:off x="8215338" y="142858"/>
            <a:ext cx="639560" cy="6395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95000"/>
          </a:schemeClr>
        </a:solidFill>
        <a:effectLst/>
      </p:bgPr>
    </p:bg>
    <p:spTree>
      <p:nvGrpSpPr>
        <p:cNvPr id="1" name=""/>
        <p:cNvGrpSpPr/>
        <p:nvPr/>
      </p:nvGrpSpPr>
      <p:grpSpPr>
        <a:xfrm>
          <a:off x="0" y="0"/>
          <a:ext cx="0" cy="0"/>
          <a:chOff x="0" y="0"/>
          <a:chExt cx="0" cy="0"/>
        </a:xfrm>
      </p:grpSpPr>
      <p:pic>
        <p:nvPicPr>
          <p:cNvPr id="5" name="图片 4" descr="封面-52.png"/>
          <p:cNvPicPr>
            <a:picLocks noChangeAspect="1"/>
          </p:cNvPicPr>
          <p:nvPr userDrawn="1"/>
        </p:nvPicPr>
        <p:blipFill>
          <a:blip r:embed="rId2"/>
          <a:stretch>
            <a:fillRect/>
          </a:stretch>
        </p:blipFill>
        <p:spPr>
          <a:xfrm>
            <a:off x="1662725" y="838686"/>
            <a:ext cx="5818551" cy="3466129"/>
          </a:xfrm>
          <a:prstGeom prst="rect">
            <a:avLst/>
          </a:prstGeom>
        </p:spPr>
      </p:pic>
      <p:sp>
        <p:nvSpPr>
          <p:cNvPr id="10" name="TextBox 9"/>
          <p:cNvSpPr txBox="1"/>
          <p:nvPr userDrawn="1"/>
        </p:nvSpPr>
        <p:spPr>
          <a:xfrm>
            <a:off x="3707329" y="2803923"/>
            <a:ext cx="1749390" cy="400110"/>
          </a:xfrm>
          <a:prstGeom prst="rect">
            <a:avLst/>
          </a:prstGeom>
          <a:noFill/>
        </p:spPr>
        <p:txBody>
          <a:bodyPr wrap="square" rtlCol="0">
            <a:spAutoFit/>
          </a:bodyPr>
          <a:lstStyle/>
          <a:p>
            <a:r>
              <a:rPr lang="en-US" altLang="zh-CN" sz="2000" dirty="0" smtClean="0">
                <a:solidFill>
                  <a:schemeClr val="bg1"/>
                </a:solidFill>
                <a:latin typeface="Arial" pitchFamily="34" charset="0"/>
                <a:cs typeface="Arial" pitchFamily="34" charset="0"/>
              </a:rPr>
              <a:t>THANK  YOU</a:t>
            </a:r>
            <a:endParaRPr lang="zh-CN" altLang="en-US" sz="2000" dirty="0">
              <a:solidFill>
                <a:schemeClr val="bg1"/>
              </a:solidFill>
              <a:latin typeface="Arial" pitchFamily="34" charset="0"/>
              <a:cs typeface="Arial" pitchFamily="34" charset="0"/>
            </a:endParaRPr>
          </a:p>
        </p:txBody>
      </p:sp>
      <p:sp>
        <p:nvSpPr>
          <p:cNvPr id="11" name="TextBox 10"/>
          <p:cNvSpPr txBox="1"/>
          <p:nvPr userDrawn="1"/>
        </p:nvSpPr>
        <p:spPr>
          <a:xfrm>
            <a:off x="3643307" y="1857370"/>
            <a:ext cx="1877437" cy="1107996"/>
          </a:xfrm>
          <a:prstGeom prst="rect">
            <a:avLst/>
          </a:prstGeom>
          <a:noFill/>
        </p:spPr>
        <p:txBody>
          <a:bodyPr wrap="none" rtlCol="0">
            <a:spAutoFit/>
          </a:bodyPr>
          <a:lstStyle/>
          <a:p>
            <a:r>
              <a:rPr lang="zh-CN" altLang="en-US" sz="6600" dirty="0" smtClean="0">
                <a:solidFill>
                  <a:schemeClr val="bg1"/>
                </a:solidFill>
                <a:latin typeface="微软雅黑" pitchFamily="34" charset="-122"/>
                <a:ea typeface="微软雅黑" pitchFamily="34" charset="-122"/>
              </a:rPr>
              <a:t>谢谢</a:t>
            </a:r>
            <a:endParaRPr lang="zh-CN" altLang="en-US" sz="6600" dirty="0">
              <a:solidFill>
                <a:schemeClr val="bg1"/>
              </a:solidFill>
              <a:latin typeface="微软雅黑" pitchFamily="34" charset="-122"/>
              <a:ea typeface="微软雅黑"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85720" y="205979"/>
            <a:ext cx="8572560" cy="8572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85720" y="1200150"/>
            <a:ext cx="8572560" cy="3729054"/>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58" r:id="rId1"/>
    <p:sldLayoutId id="2147483662" r:id="rId2"/>
    <p:sldLayoutId id="2147483659" r:id="rId3"/>
    <p:sldLayoutId id="2147483650" r:id="rId4"/>
    <p:sldLayoutId id="2147483652" r:id="rId5"/>
    <p:sldLayoutId id="2147483653" r:id="rId6"/>
    <p:sldLayoutId id="2147483657" r:id="rId7"/>
    <p:sldLayoutId id="2147483661" r:id="rId8"/>
  </p:sldLayoutIdLst>
  <p:txStyles>
    <p:titleStyle>
      <a:lvl1pPr algn="ctr" defTabSz="914400" rtl="0" eaLnBrk="1" latinLnBrk="0" hangingPunct="1">
        <a:spcBef>
          <a:spcPct val="0"/>
        </a:spcBef>
        <a:buNone/>
        <a:defRPr sz="4400" kern="120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ocs.docker.com/engine/installation/mac/"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403648" y="3464725"/>
            <a:ext cx="6025872" cy="535785"/>
          </a:xfrm>
        </p:spPr>
        <p:txBody>
          <a:bodyPr/>
          <a:lstStyle/>
          <a:p>
            <a:r>
              <a:rPr lang="en-US" altLang="zh-CN" dirty="0" err="1" smtClean="0"/>
              <a:t>Docker</a:t>
            </a:r>
            <a:r>
              <a:rPr lang="zh-CN" altLang="en-US" dirty="0" smtClean="0"/>
              <a:t>入门与实践</a:t>
            </a:r>
            <a:endParaRPr lang="zh-CN" altLang="en-US" dirty="0"/>
          </a:p>
        </p:txBody>
      </p:sp>
      <p:sp>
        <p:nvSpPr>
          <p:cNvPr id="14" name="副标题 13"/>
          <p:cNvSpPr>
            <a:spLocks noGrp="1"/>
          </p:cNvSpPr>
          <p:nvPr>
            <p:ph type="subTitle" idx="1"/>
          </p:nvPr>
        </p:nvSpPr>
        <p:spPr/>
        <p:txBody>
          <a:bodyPr/>
          <a:lstStyle/>
          <a:p>
            <a:r>
              <a:rPr lang="zh-CN" altLang="en-US" dirty="0" smtClean="0"/>
              <a:t>第一章：</a:t>
            </a:r>
            <a:r>
              <a:rPr lang="en-US" altLang="zh-CN" dirty="0" err="1" smtClean="0"/>
              <a:t>Docker</a:t>
            </a:r>
            <a:r>
              <a:rPr lang="zh-CN" altLang="en-US" dirty="0" smtClean="0"/>
              <a:t>基础篇</a:t>
            </a:r>
            <a:endParaRPr lang="zh-CN" alt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仓库、镜像、容器、</a:t>
            </a:r>
            <a:r>
              <a:rPr lang="en-US" altLang="zh-CN" dirty="0" err="1" smtClean="0"/>
              <a:t>Dockerfile</a:t>
            </a:r>
            <a:r>
              <a:rPr lang="zh-CN" altLang="en-US" dirty="0" smtClean="0"/>
              <a:t>关系图</a:t>
            </a:r>
            <a:endParaRPr lang="zh-CN" altLang="en-US" dirty="0"/>
          </a:p>
        </p:txBody>
      </p:sp>
      <p:pic>
        <p:nvPicPr>
          <p:cNvPr id="4" name="图片 3" descr="dockerconce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663809"/>
            <a:ext cx="5561650" cy="4479691"/>
          </a:xfrm>
          <a:prstGeom prst="rect">
            <a:avLst/>
          </a:prstGeom>
        </p:spPr>
      </p:pic>
    </p:spTree>
    <p:extLst>
      <p:ext uri="{BB962C8B-B14F-4D97-AF65-F5344CB8AC3E}">
        <p14:creationId xmlns:p14="http://schemas.microsoft.com/office/powerpoint/2010/main" val="31779028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安装</a:t>
            </a:r>
            <a:endParaRPr lang="zh-CN" altLang="en-US" dirty="0"/>
          </a:p>
        </p:txBody>
      </p:sp>
      <p:sp>
        <p:nvSpPr>
          <p:cNvPr id="3" name="内容占位符 2"/>
          <p:cNvSpPr>
            <a:spLocks noGrp="1"/>
          </p:cNvSpPr>
          <p:nvPr>
            <p:ph idx="1"/>
          </p:nvPr>
        </p:nvSpPr>
        <p:spPr/>
        <p:txBody>
          <a:bodyPr>
            <a:normAutofit/>
          </a:bodyPr>
          <a:lstStyle/>
          <a:p>
            <a:r>
              <a:rPr lang="en-US" altLang="zh-CN" dirty="0" err="1"/>
              <a:t>Docker</a:t>
            </a:r>
            <a:r>
              <a:rPr lang="zh-CN" altLang="en-US" dirty="0"/>
              <a:t>安装主要参考官网</a:t>
            </a:r>
            <a:r>
              <a:rPr lang="en-US" altLang="zh-CN" dirty="0" smtClean="0"/>
              <a:t>.</a:t>
            </a:r>
          </a:p>
          <a:p>
            <a:pPr lvl="1"/>
            <a:r>
              <a:rPr lang="en-US" altLang="zh-CN" dirty="0" smtClean="0"/>
              <a:t>Mac </a:t>
            </a:r>
            <a:r>
              <a:rPr lang="en-US" altLang="zh-CN" dirty="0"/>
              <a:t>OS </a:t>
            </a:r>
            <a:r>
              <a:rPr lang="en-US" altLang="zh-CN" dirty="0" smtClean="0"/>
              <a:t>X/Windows</a:t>
            </a:r>
            <a:r>
              <a:rPr lang="zh-CN" altLang="en-US" dirty="0" smtClean="0"/>
              <a:t>下安装 </a:t>
            </a:r>
            <a:endParaRPr lang="en-US" altLang="zh-CN" dirty="0" smtClean="0"/>
          </a:p>
          <a:p>
            <a:pPr lvl="2"/>
            <a:r>
              <a:rPr lang="en-US" altLang="zh-CN" dirty="0" err="1" smtClean="0"/>
              <a:t>Docker</a:t>
            </a:r>
            <a:r>
              <a:rPr lang="en-US" altLang="zh-CN" dirty="0" smtClean="0"/>
              <a:t> Toolbox</a:t>
            </a:r>
          </a:p>
          <a:p>
            <a:pPr lvl="2"/>
            <a:r>
              <a:rPr lang="en-US" altLang="zh-CN" dirty="0" smtClean="0">
                <a:hlinkClick r:id="rId3"/>
              </a:rPr>
              <a:t>https</a:t>
            </a:r>
            <a:r>
              <a:rPr lang="en-US" altLang="zh-CN" dirty="0">
                <a:hlinkClick r:id="rId3"/>
              </a:rPr>
              <a:t>://docs.docker.com/engine/installation/mac</a:t>
            </a:r>
            <a:r>
              <a:rPr lang="en-US" altLang="zh-CN" dirty="0" smtClean="0">
                <a:hlinkClick r:id="rId3"/>
              </a:rPr>
              <a:t>/</a:t>
            </a:r>
            <a:endParaRPr lang="en-US" altLang="zh-CN" dirty="0"/>
          </a:p>
          <a:p>
            <a:pPr lvl="1"/>
            <a:r>
              <a:rPr lang="en-US" altLang="zh-CN" dirty="0" err="1" smtClean="0"/>
              <a:t>Debian</a:t>
            </a:r>
            <a:r>
              <a:rPr lang="zh-CN" altLang="en-US" dirty="0" smtClean="0"/>
              <a:t>下安装</a:t>
            </a:r>
            <a:endParaRPr lang="en-US" altLang="zh-CN" dirty="0" smtClean="0"/>
          </a:p>
          <a:p>
            <a:pPr lvl="2"/>
            <a:r>
              <a:rPr lang="en-US" altLang="zh-CN" dirty="0" smtClean="0"/>
              <a:t>https</a:t>
            </a:r>
            <a:r>
              <a:rPr lang="en-US" altLang="zh-CN" dirty="0"/>
              <a:t>://</a:t>
            </a:r>
            <a:r>
              <a:rPr lang="en-US" altLang="zh-CN" dirty="0" err="1"/>
              <a:t>docs.docker.com</a:t>
            </a:r>
            <a:r>
              <a:rPr lang="en-US" altLang="zh-CN" dirty="0"/>
              <a:t>/engine/installation/</a:t>
            </a:r>
            <a:r>
              <a:rPr lang="en-US" altLang="zh-CN" dirty="0" err="1"/>
              <a:t>debian</a:t>
            </a:r>
            <a:r>
              <a:rPr lang="en-US" altLang="zh-CN" dirty="0" smtClean="0"/>
              <a:t>/</a:t>
            </a:r>
            <a:endParaRPr lang="en-US" altLang="zh-CN" dirty="0"/>
          </a:p>
          <a:p>
            <a:endParaRPr lang="zh-CN" altLang="en-US" dirty="0"/>
          </a:p>
        </p:txBody>
      </p:sp>
    </p:spTree>
    <p:extLst>
      <p:ext uri="{BB962C8B-B14F-4D97-AF65-F5344CB8AC3E}">
        <p14:creationId xmlns:p14="http://schemas.microsoft.com/office/powerpoint/2010/main" val="1896380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镜像常用操作命令</a:t>
            </a:r>
            <a:endParaRPr lang="zh-CN" altLang="en-US" dirty="0"/>
          </a:p>
        </p:txBody>
      </p:sp>
      <p:sp>
        <p:nvSpPr>
          <p:cNvPr id="3" name="内容占位符 2"/>
          <p:cNvSpPr>
            <a:spLocks noGrp="1"/>
          </p:cNvSpPr>
          <p:nvPr>
            <p:ph idx="1"/>
          </p:nvPr>
        </p:nvSpPr>
        <p:spPr/>
        <p:txBody>
          <a:bodyPr>
            <a:normAutofit/>
          </a:bodyPr>
          <a:lstStyle/>
          <a:p>
            <a:r>
              <a:rPr lang="zh-CN" altLang="en-US" dirty="0" smtClean="0"/>
              <a:t>拉取镜像</a:t>
            </a:r>
            <a:endParaRPr lang="en-US" altLang="zh-CN" dirty="0" smtClean="0"/>
          </a:p>
          <a:p>
            <a:pPr lvl="1"/>
            <a:r>
              <a:rPr lang="en-US" altLang="zh-CN" dirty="0"/>
              <a:t>Usage:	</a:t>
            </a:r>
            <a:r>
              <a:rPr lang="en-US" altLang="zh-CN" dirty="0" err="1"/>
              <a:t>docker</a:t>
            </a:r>
            <a:r>
              <a:rPr lang="en-US" altLang="zh-CN" dirty="0"/>
              <a:t> pull [OPTIONS] NAME[:TAG|@DIGEST]</a:t>
            </a:r>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1115615" y="1923678"/>
            <a:ext cx="3859813" cy="2664296"/>
          </a:xfrm>
          <a:prstGeom prst="rect">
            <a:avLst/>
          </a:prstGeom>
        </p:spPr>
      </p:pic>
    </p:spTree>
    <p:extLst>
      <p:ext uri="{BB962C8B-B14F-4D97-AF65-F5344CB8AC3E}">
        <p14:creationId xmlns:p14="http://schemas.microsoft.com/office/powerpoint/2010/main" val="3004746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镜像常用操作命令</a:t>
            </a:r>
            <a:endParaRPr lang="zh-CN" altLang="en-US" dirty="0"/>
          </a:p>
        </p:txBody>
      </p:sp>
      <p:sp>
        <p:nvSpPr>
          <p:cNvPr id="3" name="内容占位符 2"/>
          <p:cNvSpPr>
            <a:spLocks noGrp="1"/>
          </p:cNvSpPr>
          <p:nvPr>
            <p:ph idx="1"/>
          </p:nvPr>
        </p:nvSpPr>
        <p:spPr/>
        <p:txBody>
          <a:bodyPr>
            <a:normAutofit/>
          </a:bodyPr>
          <a:lstStyle/>
          <a:p>
            <a:r>
              <a:rPr lang="zh-CN" altLang="en-US" dirty="0" smtClean="0"/>
              <a:t>列出本地</a:t>
            </a:r>
            <a:r>
              <a:rPr lang="zh-CN" altLang="en-US" dirty="0" smtClean="0"/>
              <a:t>镜像</a:t>
            </a:r>
            <a:endParaRPr lang="en-US" altLang="zh-CN" dirty="0" smtClean="0"/>
          </a:p>
          <a:p>
            <a:pPr lvl="1"/>
            <a:r>
              <a:rPr lang="en-US" altLang="zh-CN" dirty="0"/>
              <a:t>Usage:	</a:t>
            </a:r>
            <a:r>
              <a:rPr lang="en-US" altLang="zh-CN" dirty="0" err="1"/>
              <a:t>docker</a:t>
            </a:r>
            <a:r>
              <a:rPr lang="en-US" altLang="zh-CN" dirty="0"/>
              <a:t> images [OPTIONS] [REPOSITORY[:TAG]]</a:t>
            </a:r>
            <a:endParaRPr lang="en-US" altLang="zh-CN" dirty="0"/>
          </a:p>
          <a:p>
            <a:endParaRPr lang="zh-CN" altLang="en-US" dirty="0"/>
          </a:p>
        </p:txBody>
      </p:sp>
      <p:pic>
        <p:nvPicPr>
          <p:cNvPr id="6" name="图片 5"/>
          <p:cNvPicPr>
            <a:picLocks noChangeAspect="1"/>
          </p:cNvPicPr>
          <p:nvPr/>
        </p:nvPicPr>
        <p:blipFill>
          <a:blip r:embed="rId3"/>
          <a:stretch>
            <a:fillRect/>
          </a:stretch>
        </p:blipFill>
        <p:spPr>
          <a:xfrm>
            <a:off x="323528" y="1995686"/>
            <a:ext cx="8568952" cy="2664296"/>
          </a:xfrm>
          <a:prstGeom prst="rect">
            <a:avLst/>
          </a:prstGeom>
        </p:spPr>
      </p:pic>
    </p:spTree>
    <p:extLst>
      <p:ext uri="{BB962C8B-B14F-4D97-AF65-F5344CB8AC3E}">
        <p14:creationId xmlns:p14="http://schemas.microsoft.com/office/powerpoint/2010/main" val="7556764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镜像常用操作命令</a:t>
            </a:r>
            <a:endParaRPr lang="zh-CN" altLang="en-US" dirty="0"/>
          </a:p>
        </p:txBody>
      </p:sp>
      <p:sp>
        <p:nvSpPr>
          <p:cNvPr id="3" name="内容占位符 2"/>
          <p:cNvSpPr>
            <a:spLocks noGrp="1"/>
          </p:cNvSpPr>
          <p:nvPr>
            <p:ph idx="1"/>
          </p:nvPr>
        </p:nvSpPr>
        <p:spPr/>
        <p:txBody>
          <a:bodyPr>
            <a:normAutofit/>
          </a:bodyPr>
          <a:lstStyle/>
          <a:p>
            <a:r>
              <a:rPr lang="zh-CN" altLang="en-US" dirty="0" smtClean="0"/>
              <a:t>运行镜像</a:t>
            </a:r>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179512" y="1779662"/>
            <a:ext cx="9144000" cy="3579862"/>
          </a:xfrm>
          <a:prstGeom prst="rect">
            <a:avLst/>
          </a:prstGeom>
        </p:spPr>
      </p:pic>
    </p:spTree>
    <p:extLst>
      <p:ext uri="{BB962C8B-B14F-4D97-AF65-F5344CB8AC3E}">
        <p14:creationId xmlns:p14="http://schemas.microsoft.com/office/powerpoint/2010/main" val="31044682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镜像常用操作命令</a:t>
            </a:r>
            <a:endParaRPr lang="zh-CN" altLang="en-US" dirty="0"/>
          </a:p>
        </p:txBody>
      </p:sp>
      <p:sp>
        <p:nvSpPr>
          <p:cNvPr id="3" name="内容占位符 2"/>
          <p:cNvSpPr>
            <a:spLocks noGrp="1"/>
          </p:cNvSpPr>
          <p:nvPr>
            <p:ph idx="1"/>
          </p:nvPr>
        </p:nvSpPr>
        <p:spPr/>
        <p:txBody>
          <a:bodyPr>
            <a:normAutofit/>
          </a:bodyPr>
          <a:lstStyle/>
          <a:p>
            <a:r>
              <a:rPr lang="zh-CN" altLang="en-US" dirty="0" smtClean="0"/>
              <a:t>运行镜像</a:t>
            </a:r>
            <a:endParaRPr lang="en-US" altLang="zh-CN" dirty="0" smtClean="0"/>
          </a:p>
          <a:p>
            <a:pPr lvl="1"/>
            <a:r>
              <a:rPr lang="en-US" altLang="zh-CN" dirty="0"/>
              <a:t>Usage:	</a:t>
            </a:r>
            <a:r>
              <a:rPr lang="en-US" altLang="zh-CN" dirty="0" err="1"/>
              <a:t>docker</a:t>
            </a:r>
            <a:r>
              <a:rPr lang="en-US" altLang="zh-CN" dirty="0"/>
              <a:t> </a:t>
            </a:r>
            <a:r>
              <a:rPr lang="en-US" altLang="zh-CN" dirty="0" err="1"/>
              <a:t>rmi</a:t>
            </a:r>
            <a:r>
              <a:rPr lang="en-US" altLang="zh-CN" dirty="0"/>
              <a:t> [OPTIONS] IMAGE [IMAGE...]</a:t>
            </a:r>
            <a:endParaRPr lang="zh-CN" altLang="en-US" dirty="0"/>
          </a:p>
        </p:txBody>
      </p:sp>
      <p:pic>
        <p:nvPicPr>
          <p:cNvPr id="7" name="图片 6"/>
          <p:cNvPicPr>
            <a:picLocks noChangeAspect="1"/>
          </p:cNvPicPr>
          <p:nvPr/>
        </p:nvPicPr>
        <p:blipFill>
          <a:blip r:embed="rId3"/>
          <a:stretch>
            <a:fillRect/>
          </a:stretch>
        </p:blipFill>
        <p:spPr>
          <a:xfrm>
            <a:off x="1043608" y="2787774"/>
            <a:ext cx="6756400" cy="749300"/>
          </a:xfrm>
          <a:prstGeom prst="rect">
            <a:avLst/>
          </a:prstGeom>
        </p:spPr>
      </p:pic>
    </p:spTree>
    <p:extLst>
      <p:ext uri="{BB962C8B-B14F-4D97-AF65-F5344CB8AC3E}">
        <p14:creationId xmlns:p14="http://schemas.microsoft.com/office/powerpoint/2010/main" val="34408839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容器常用操作命令</a:t>
            </a:r>
            <a:endParaRPr lang="zh-CN" altLang="en-US" dirty="0"/>
          </a:p>
        </p:txBody>
      </p:sp>
      <p:sp>
        <p:nvSpPr>
          <p:cNvPr id="3" name="内容占位符 2"/>
          <p:cNvSpPr>
            <a:spLocks noGrp="1"/>
          </p:cNvSpPr>
          <p:nvPr>
            <p:ph idx="1"/>
          </p:nvPr>
        </p:nvSpPr>
        <p:spPr/>
        <p:txBody>
          <a:bodyPr>
            <a:normAutofit/>
          </a:bodyPr>
          <a:lstStyle/>
          <a:p>
            <a:r>
              <a:rPr lang="zh-CN" altLang="en-US" dirty="0" smtClean="0"/>
              <a:t>启动容器</a:t>
            </a:r>
            <a:endParaRPr lang="en-US" altLang="zh-CN" dirty="0" smtClean="0"/>
          </a:p>
          <a:p>
            <a:pPr lvl="1"/>
            <a:r>
              <a:rPr lang="en-US" altLang="zh-CN" dirty="0"/>
              <a:t>Usage:	</a:t>
            </a:r>
            <a:r>
              <a:rPr lang="en-US" altLang="zh-CN" dirty="0" err="1"/>
              <a:t>docker</a:t>
            </a:r>
            <a:r>
              <a:rPr lang="en-US" altLang="zh-CN" dirty="0"/>
              <a:t> run [OPTIONS] IMAGE [COMMAND] [ARG...</a:t>
            </a:r>
            <a:r>
              <a:rPr lang="en-US" altLang="zh-CN" dirty="0" smtClean="0"/>
              <a:t>]</a:t>
            </a:r>
          </a:p>
          <a:p>
            <a:pPr lvl="2"/>
            <a:r>
              <a:rPr lang="en-US" altLang="zh-CN" dirty="0"/>
              <a:t>-t </a:t>
            </a:r>
            <a:r>
              <a:rPr lang="zh-CN" altLang="en-US" dirty="0"/>
              <a:t>选项让</a:t>
            </a:r>
            <a:r>
              <a:rPr lang="en-US" altLang="zh-CN" dirty="0" err="1"/>
              <a:t>Docker</a:t>
            </a:r>
            <a:r>
              <a:rPr lang="zh-CN" altLang="en-US" dirty="0"/>
              <a:t>分配一个伪终端（</a:t>
            </a:r>
            <a:r>
              <a:rPr lang="en-US" altLang="zh-CN" dirty="0"/>
              <a:t>pseudo-</a:t>
            </a:r>
            <a:r>
              <a:rPr lang="en-US" altLang="zh-CN" dirty="0" err="1"/>
              <a:t>tty</a:t>
            </a:r>
            <a:r>
              <a:rPr lang="zh-CN" altLang="en-US" dirty="0"/>
              <a:t>）并绑定到容器的标准输入上， </a:t>
            </a:r>
            <a:r>
              <a:rPr lang="en-US" altLang="zh-CN" dirty="0"/>
              <a:t>-</a:t>
            </a:r>
            <a:r>
              <a:rPr lang="en-US" altLang="zh-CN" dirty="0" err="1"/>
              <a:t>i</a:t>
            </a:r>
            <a:r>
              <a:rPr lang="en-US" altLang="zh-CN" dirty="0"/>
              <a:t> </a:t>
            </a:r>
            <a:r>
              <a:rPr lang="zh-CN" altLang="en-US" dirty="0"/>
              <a:t>则让</a:t>
            </a:r>
            <a:r>
              <a:rPr lang="zh-CN" altLang="en-US" dirty="0" smtClean="0"/>
              <a:t>容器的标准输入保持打开</a:t>
            </a:r>
            <a:endParaRPr lang="en-US" altLang="zh-CN" dirty="0" smtClean="0"/>
          </a:p>
          <a:p>
            <a:endParaRPr lang="en-US" altLang="zh-CN" dirty="0" smtClean="0"/>
          </a:p>
          <a:p>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899592" y="3363838"/>
            <a:ext cx="7035800" cy="622300"/>
          </a:xfrm>
          <a:prstGeom prst="rect">
            <a:avLst/>
          </a:prstGeom>
        </p:spPr>
      </p:pic>
    </p:spTree>
    <p:extLst>
      <p:ext uri="{BB962C8B-B14F-4D97-AF65-F5344CB8AC3E}">
        <p14:creationId xmlns:p14="http://schemas.microsoft.com/office/powerpoint/2010/main" val="24424709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容器常用操作命令</a:t>
            </a:r>
            <a:endParaRPr lang="zh-CN" altLang="en-US" dirty="0"/>
          </a:p>
        </p:txBody>
      </p:sp>
      <p:sp>
        <p:nvSpPr>
          <p:cNvPr id="3" name="内容占位符 2"/>
          <p:cNvSpPr>
            <a:spLocks noGrp="1"/>
          </p:cNvSpPr>
          <p:nvPr>
            <p:ph idx="1"/>
          </p:nvPr>
        </p:nvSpPr>
        <p:spPr/>
        <p:txBody>
          <a:bodyPr>
            <a:normAutofit/>
          </a:bodyPr>
          <a:lstStyle/>
          <a:p>
            <a:r>
              <a:rPr lang="zh-CN" altLang="en-US" dirty="0" smtClean="0"/>
              <a:t>进入容器</a:t>
            </a:r>
            <a:endParaRPr lang="en-US" altLang="zh-CN" dirty="0"/>
          </a:p>
          <a:p>
            <a:pPr lvl="1"/>
            <a:r>
              <a:rPr lang="en-US" altLang="zh-CN" dirty="0" smtClean="0"/>
              <a:t>Usage: </a:t>
            </a:r>
            <a:r>
              <a:rPr lang="en-US" altLang="zh-CN" dirty="0" err="1" smtClean="0"/>
              <a:t>docker</a:t>
            </a:r>
            <a:r>
              <a:rPr lang="en-US" altLang="zh-CN" dirty="0" smtClean="0"/>
              <a:t> </a:t>
            </a:r>
            <a:r>
              <a:rPr lang="en-US" altLang="zh-CN" dirty="0"/>
              <a:t>exec -it [</a:t>
            </a:r>
            <a:r>
              <a:rPr lang="en-US" altLang="zh-CN" dirty="0" err="1"/>
              <a:t>containerId|containerName</a:t>
            </a:r>
            <a:r>
              <a:rPr lang="en-US" altLang="zh-CN" dirty="0"/>
              <a:t>] /bin/bash</a:t>
            </a:r>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1115616" y="2787774"/>
            <a:ext cx="7162800" cy="647700"/>
          </a:xfrm>
          <a:prstGeom prst="rect">
            <a:avLst/>
          </a:prstGeom>
        </p:spPr>
      </p:pic>
    </p:spTree>
    <p:extLst>
      <p:ext uri="{BB962C8B-B14F-4D97-AF65-F5344CB8AC3E}">
        <p14:creationId xmlns:p14="http://schemas.microsoft.com/office/powerpoint/2010/main" val="2449982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容器常用操作命令</a:t>
            </a:r>
            <a:endParaRPr lang="zh-CN" altLang="en-US" dirty="0"/>
          </a:p>
        </p:txBody>
      </p:sp>
      <p:sp>
        <p:nvSpPr>
          <p:cNvPr id="3" name="内容占位符 2"/>
          <p:cNvSpPr>
            <a:spLocks noGrp="1"/>
          </p:cNvSpPr>
          <p:nvPr>
            <p:ph idx="1"/>
          </p:nvPr>
        </p:nvSpPr>
        <p:spPr/>
        <p:txBody>
          <a:bodyPr>
            <a:normAutofit/>
          </a:bodyPr>
          <a:lstStyle/>
          <a:p>
            <a:r>
              <a:rPr lang="zh-CN" altLang="en-US" dirty="0" smtClean="0"/>
              <a:t>查</a:t>
            </a:r>
            <a:r>
              <a:rPr lang="zh-CN" altLang="en-US" dirty="0" smtClean="0"/>
              <a:t>看</a:t>
            </a:r>
            <a:r>
              <a:rPr lang="zh-CN" altLang="en-US" dirty="0" smtClean="0"/>
              <a:t>容器</a:t>
            </a:r>
            <a:endParaRPr lang="en-US" altLang="zh-CN" dirty="0" smtClean="0"/>
          </a:p>
          <a:p>
            <a:pPr lvl="1"/>
            <a:r>
              <a:rPr lang="en-US" altLang="zh-CN" dirty="0" err="1"/>
              <a:t>docker</a:t>
            </a:r>
            <a:r>
              <a:rPr lang="en-US" altLang="zh-CN" dirty="0"/>
              <a:t> </a:t>
            </a:r>
            <a:r>
              <a:rPr lang="en-US" altLang="zh-CN" dirty="0" err="1"/>
              <a:t>ps</a:t>
            </a:r>
            <a:r>
              <a:rPr lang="en-US" altLang="zh-CN" dirty="0"/>
              <a:t> </a:t>
            </a:r>
            <a:r>
              <a:rPr lang="en-US" altLang="zh-CN" dirty="0" smtClean="0"/>
              <a:t>–a</a:t>
            </a:r>
          </a:p>
          <a:p>
            <a:pPr lvl="1"/>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251520" y="2191172"/>
            <a:ext cx="8208912" cy="2952328"/>
          </a:xfrm>
          <a:prstGeom prst="rect">
            <a:avLst/>
          </a:prstGeom>
        </p:spPr>
      </p:pic>
    </p:spTree>
    <p:extLst>
      <p:ext uri="{BB962C8B-B14F-4D97-AF65-F5344CB8AC3E}">
        <p14:creationId xmlns:p14="http://schemas.microsoft.com/office/powerpoint/2010/main" val="2249911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容器常用操作命令</a:t>
            </a:r>
            <a:endParaRPr lang="zh-CN" altLang="en-US" dirty="0"/>
          </a:p>
        </p:txBody>
      </p:sp>
      <p:sp>
        <p:nvSpPr>
          <p:cNvPr id="3" name="内容占位符 2"/>
          <p:cNvSpPr>
            <a:spLocks noGrp="1"/>
          </p:cNvSpPr>
          <p:nvPr>
            <p:ph idx="1"/>
          </p:nvPr>
        </p:nvSpPr>
        <p:spPr/>
        <p:txBody>
          <a:bodyPr>
            <a:normAutofit/>
          </a:bodyPr>
          <a:lstStyle/>
          <a:p>
            <a:r>
              <a:rPr lang="zh-CN" altLang="en-US" dirty="0" smtClean="0"/>
              <a:t>删除</a:t>
            </a:r>
            <a:r>
              <a:rPr lang="zh-CN" altLang="en-US" dirty="0" smtClean="0"/>
              <a:t>容器</a:t>
            </a:r>
            <a:endParaRPr lang="en-US" altLang="zh-CN" dirty="0" smtClean="0"/>
          </a:p>
          <a:p>
            <a:pPr lvl="1"/>
            <a:r>
              <a:rPr lang="en-US" altLang="zh-CN" dirty="0" err="1"/>
              <a:t>docker</a:t>
            </a:r>
            <a:r>
              <a:rPr lang="en-US" altLang="zh-CN" dirty="0"/>
              <a:t> </a:t>
            </a:r>
            <a:r>
              <a:rPr lang="en-US" altLang="zh-CN" dirty="0" err="1"/>
              <a:t>rm</a:t>
            </a:r>
            <a:r>
              <a:rPr lang="en-US" altLang="zh-CN" dirty="0"/>
              <a:t> [OPTIONS] CONTAINER [CONTAINER...</a:t>
            </a:r>
            <a:r>
              <a:rPr lang="en-US" altLang="zh-CN" dirty="0" smtClean="0"/>
              <a:t>]</a:t>
            </a:r>
          </a:p>
          <a:p>
            <a:pPr lvl="1"/>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1619672" y="2427734"/>
            <a:ext cx="5904656" cy="1152128"/>
          </a:xfrm>
          <a:prstGeom prst="rect">
            <a:avLst/>
          </a:prstGeom>
        </p:spPr>
      </p:pic>
    </p:spTree>
    <p:extLst>
      <p:ext uri="{BB962C8B-B14F-4D97-AF65-F5344CB8AC3E}">
        <p14:creationId xmlns:p14="http://schemas.microsoft.com/office/powerpoint/2010/main" val="1265816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40000"/>
              </a:lnSpc>
            </a:pPr>
            <a:endParaRPr lang="en-US" altLang="zh-CN" dirty="0" smtClean="0"/>
          </a:p>
          <a:p>
            <a:pPr lvl="1">
              <a:lnSpc>
                <a:spcPct val="140000"/>
              </a:lnSpc>
            </a:pPr>
            <a:endParaRPr lang="en-US" altLang="zh-CN" dirty="0" smtClean="0"/>
          </a:p>
          <a:p>
            <a:pPr marL="0" indent="0">
              <a:lnSpc>
                <a:spcPct val="140000"/>
              </a:lnSpc>
              <a:buNone/>
            </a:pPr>
            <a:endParaRPr lang="en-US" altLang="zh-CN" dirty="0" smtClean="0"/>
          </a:p>
          <a:p>
            <a:pPr marL="2286000" lvl="5" indent="0">
              <a:lnSpc>
                <a:spcPct val="140000"/>
              </a:lnSpc>
              <a:buNone/>
            </a:pPr>
            <a:r>
              <a:rPr lang="en-US" altLang="zh-CN" sz="4400" dirty="0" err="1" smtClean="0">
                <a:solidFill>
                  <a:srgbClr val="DA1F28"/>
                </a:solidFill>
              </a:rPr>
              <a:t>Docker</a:t>
            </a:r>
            <a:r>
              <a:rPr lang="zh-CN" altLang="en-US" sz="4400" dirty="0" smtClean="0">
                <a:solidFill>
                  <a:srgbClr val="DA1F28"/>
                </a:solidFill>
              </a:rPr>
              <a:t>的诞</a:t>
            </a:r>
            <a:r>
              <a:rPr lang="zh-CN" altLang="en-US" sz="4400" dirty="0" smtClean="0">
                <a:solidFill>
                  <a:srgbClr val="DA1F28"/>
                </a:solidFill>
              </a:rPr>
              <a:t>生</a:t>
            </a:r>
            <a:endParaRPr lang="en-US" altLang="zh-CN" sz="4400" dirty="0" smtClean="0">
              <a:solidFill>
                <a:srgbClr val="DA1F28"/>
              </a:solidFill>
            </a:endParaRPr>
          </a:p>
        </p:txBody>
      </p:sp>
    </p:spTree>
    <p:extLst>
      <p:ext uri="{BB962C8B-B14F-4D97-AF65-F5344CB8AC3E}">
        <p14:creationId xmlns:p14="http://schemas.microsoft.com/office/powerpoint/2010/main" val="18738078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Dockerfile</a:t>
            </a:r>
            <a:r>
              <a:rPr lang="zh-CN" altLang="en-US" dirty="0" smtClean="0"/>
              <a:t>文件</a:t>
            </a:r>
            <a:endParaRPr lang="zh-CN" altLang="en-US" dirty="0"/>
          </a:p>
        </p:txBody>
      </p:sp>
      <p:sp>
        <p:nvSpPr>
          <p:cNvPr id="3" name="内容占位符 2"/>
          <p:cNvSpPr>
            <a:spLocks noGrp="1"/>
          </p:cNvSpPr>
          <p:nvPr>
            <p:ph idx="1"/>
          </p:nvPr>
        </p:nvSpPr>
        <p:spPr/>
        <p:txBody>
          <a:bodyPr>
            <a:normAutofit lnSpcReduction="10000"/>
          </a:bodyPr>
          <a:lstStyle/>
          <a:p>
            <a:r>
              <a:rPr kumimoji="1" lang="zh-CN" altLang="en-US" dirty="0"/>
              <a:t>作用</a:t>
            </a:r>
            <a:endParaRPr kumimoji="1" lang="en-US" altLang="zh-CN" dirty="0"/>
          </a:p>
          <a:p>
            <a:pPr lvl="1"/>
            <a:r>
              <a:rPr kumimoji="1" lang="zh-CN" altLang="en-US" dirty="0" smtClean="0"/>
              <a:t>构建镜像</a:t>
            </a:r>
            <a:endParaRPr kumimoji="1" lang="en-US" altLang="zh-CN" dirty="0" smtClean="0"/>
          </a:p>
          <a:p>
            <a:r>
              <a:rPr kumimoji="1" lang="zh-CN" altLang="en-US" dirty="0" smtClean="0"/>
              <a:t>文</a:t>
            </a:r>
            <a:r>
              <a:rPr kumimoji="1" lang="zh-CN" altLang="en-US" dirty="0" smtClean="0"/>
              <a:t>件格式</a:t>
            </a:r>
            <a:endParaRPr kumimoji="1" lang="en-US" altLang="zh-CN" dirty="0" smtClean="0"/>
          </a:p>
          <a:p>
            <a:pPr lvl="1"/>
            <a:r>
              <a:rPr kumimoji="1" lang="zh-CN" altLang="en-US" dirty="0" smtClean="0"/>
              <a:t>文本文件 </a:t>
            </a:r>
            <a:r>
              <a:rPr kumimoji="1" lang="en-US" altLang="zh-CN" dirty="0" smtClean="0"/>
              <a:t>, </a:t>
            </a:r>
            <a:r>
              <a:rPr kumimoji="1" lang="zh-CN" altLang="en-US" dirty="0" smtClean="0"/>
              <a:t>包含自定义</a:t>
            </a:r>
            <a:r>
              <a:rPr kumimoji="1" lang="zh-CN" altLang="en-US" dirty="0" smtClean="0"/>
              <a:t>的指令和格式</a:t>
            </a:r>
            <a:endParaRPr kumimoji="1" lang="en-US" altLang="zh-CN" dirty="0" smtClean="0"/>
          </a:p>
          <a:p>
            <a:pPr lvl="1"/>
            <a:r>
              <a:rPr kumimoji="1" lang="zh-CN" altLang="en-US" dirty="0" smtClean="0"/>
              <a:t>关键指令</a:t>
            </a:r>
            <a:endParaRPr kumimoji="1" lang="en-US" altLang="zh-CN" dirty="0" smtClean="0"/>
          </a:p>
          <a:p>
            <a:pPr lvl="2"/>
            <a:r>
              <a:rPr kumimoji="1" lang="en-US" altLang="zh-CN" dirty="0" smtClean="0"/>
              <a:t>FROM/MAINTAINER/RUN/COPY/ENV/ENTROYPOINT/CMD/USER/EXPOSE/WORKDIR/ONBUILD</a:t>
            </a:r>
          </a:p>
          <a:p>
            <a:pPr lvl="1"/>
            <a:r>
              <a:rPr kumimoji="1" lang="zh-CN" altLang="en-US" dirty="0" smtClean="0"/>
              <a:t>一指令生成一缓</a:t>
            </a:r>
            <a:r>
              <a:rPr kumimoji="1" lang="zh-CN" altLang="en-US" dirty="0" smtClean="0"/>
              <a:t>存</a:t>
            </a:r>
            <a:r>
              <a:rPr kumimoji="1" lang="zh-CN" altLang="en-US" dirty="0" smtClean="0"/>
              <a:t>层</a:t>
            </a:r>
            <a:endParaRPr kumimoji="1" lang="en-US" altLang="zh-CN" dirty="0" smtClean="0"/>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28472025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Dockefile</a:t>
            </a:r>
            <a:r>
              <a:rPr lang="zh-CN" altLang="en-US" dirty="0" smtClean="0"/>
              <a:t>举例</a:t>
            </a:r>
            <a:endParaRPr lang="zh-CN" altLang="en-US" dirty="0"/>
          </a:p>
        </p:txBody>
      </p:sp>
      <p:sp>
        <p:nvSpPr>
          <p:cNvPr id="3" name="内容占位符 2"/>
          <p:cNvSpPr>
            <a:spLocks noGrp="1"/>
          </p:cNvSpPr>
          <p:nvPr>
            <p:ph idx="1"/>
          </p:nvPr>
        </p:nvSpPr>
        <p:spPr/>
        <p:txBody>
          <a:bodyPr>
            <a:normAutofit/>
          </a:bodyPr>
          <a:lstStyle/>
          <a:p>
            <a:endParaRPr lang="en-US" altLang="zh-CN" dirty="0" smtClean="0"/>
          </a:p>
          <a:p>
            <a:endParaRPr lang="en-US" altLang="zh-CN" dirty="0" smtClean="0"/>
          </a:p>
          <a:p>
            <a:endParaRPr lang="zh-CN" altLang="en-US" dirty="0"/>
          </a:p>
        </p:txBody>
      </p:sp>
      <p:sp>
        <p:nvSpPr>
          <p:cNvPr id="5" name="文本框 4"/>
          <p:cNvSpPr txBox="1"/>
          <p:nvPr/>
        </p:nvSpPr>
        <p:spPr>
          <a:xfrm>
            <a:off x="251520" y="771550"/>
            <a:ext cx="8352928" cy="3393237"/>
          </a:xfrm>
          <a:prstGeom prst="rect">
            <a:avLst/>
          </a:prstGeom>
          <a:noFill/>
        </p:spPr>
        <p:txBody>
          <a:bodyPr wrap="square" rtlCol="0">
            <a:spAutoFit/>
          </a:bodyPr>
          <a:lstStyle/>
          <a:p>
            <a:pPr>
              <a:lnSpc>
                <a:spcPct val="150000"/>
              </a:lnSpc>
            </a:pPr>
            <a:r>
              <a:rPr kumimoji="1" lang="en-US" altLang="zh-CN" dirty="0" smtClean="0">
                <a:solidFill>
                  <a:schemeClr val="accent2"/>
                </a:solidFill>
              </a:rPr>
              <a:t>FROM</a:t>
            </a:r>
            <a:r>
              <a:rPr kumimoji="1" lang="en-US" altLang="zh-CN" dirty="0" smtClean="0"/>
              <a:t> node:5.0.0.</a:t>
            </a:r>
            <a:r>
              <a:rPr kumimoji="1" lang="en-US" altLang="zh-CN" dirty="0" smtClean="0"/>
              <a:t>babel   	# </a:t>
            </a:r>
            <a:r>
              <a:rPr kumimoji="1" lang="zh-CN" altLang="en-US" dirty="0" smtClean="0"/>
              <a:t>基于哪个基础镜像构建 </a:t>
            </a:r>
            <a:endParaRPr kumimoji="1" lang="en-US" altLang="zh-CN" dirty="0" smtClean="0"/>
          </a:p>
          <a:p>
            <a:pPr>
              <a:lnSpc>
                <a:spcPct val="150000"/>
              </a:lnSpc>
            </a:pPr>
            <a:r>
              <a:rPr kumimoji="1" lang="en-US" altLang="zh-CN" dirty="0" smtClean="0">
                <a:solidFill>
                  <a:schemeClr val="accent2"/>
                </a:solidFill>
              </a:rPr>
              <a:t>MAINTAINER</a:t>
            </a:r>
            <a:r>
              <a:rPr kumimoji="1" lang="en-US" altLang="zh-CN" dirty="0" smtClean="0"/>
              <a:t> </a:t>
            </a:r>
            <a:r>
              <a:rPr kumimoji="1" lang="en-US" altLang="zh-CN" dirty="0" err="1" smtClean="0"/>
              <a:t>hujiabao</a:t>
            </a:r>
            <a:r>
              <a:rPr kumimoji="1" lang="en-US" altLang="zh-CN" dirty="0" smtClean="0"/>
              <a:t>     	# </a:t>
            </a:r>
            <a:r>
              <a:rPr kumimoji="1" lang="zh-CN" altLang="en-US" dirty="0" smtClean="0"/>
              <a:t>指明该镜像维护者</a:t>
            </a:r>
            <a:endParaRPr kumimoji="1" lang="en-US" altLang="zh-CN" dirty="0" smtClean="0"/>
          </a:p>
          <a:p>
            <a:pPr>
              <a:lnSpc>
                <a:spcPct val="150000"/>
              </a:lnSpc>
            </a:pPr>
            <a:r>
              <a:rPr kumimoji="1" lang="en-US" altLang="zh-CN" dirty="0" smtClean="0">
                <a:solidFill>
                  <a:schemeClr val="accent2"/>
                </a:solidFill>
              </a:rPr>
              <a:t>RUN</a:t>
            </a:r>
            <a:r>
              <a:rPr kumimoji="1" lang="en-US" altLang="zh-CN" dirty="0" smtClean="0"/>
              <a:t> </a:t>
            </a:r>
            <a:r>
              <a:rPr kumimoji="1" lang="en-US" altLang="zh-CN" dirty="0" err="1" smtClean="0"/>
              <a:t>mkdir</a:t>
            </a:r>
            <a:r>
              <a:rPr kumimoji="1" lang="en-US" altLang="zh-CN" dirty="0" smtClean="0"/>
              <a:t> -p /</a:t>
            </a:r>
            <a:r>
              <a:rPr kumimoji="1" lang="en-US" altLang="zh-CN" dirty="0" err="1" smtClean="0"/>
              <a:t>usr</a:t>
            </a:r>
            <a:r>
              <a:rPr kumimoji="1" lang="en-US" altLang="zh-CN" dirty="0" smtClean="0"/>
              <a:t>/</a:t>
            </a:r>
            <a:r>
              <a:rPr kumimoji="1" lang="en-US" altLang="zh-CN" dirty="0" err="1" smtClean="0"/>
              <a:t>src</a:t>
            </a:r>
            <a:r>
              <a:rPr kumimoji="1" lang="en-US" altLang="zh-CN" dirty="0" smtClean="0"/>
              <a:t>/</a:t>
            </a:r>
            <a:r>
              <a:rPr kumimoji="1" lang="en-US" altLang="zh-CN" dirty="0" smtClean="0"/>
              <a:t>app</a:t>
            </a:r>
            <a:r>
              <a:rPr kumimoji="1" lang="zh-CN" altLang="en-US" dirty="0" smtClean="0"/>
              <a:t> </a:t>
            </a:r>
            <a:r>
              <a:rPr kumimoji="1" lang="en-US" altLang="zh-CN" dirty="0" smtClean="0"/>
              <a:t>	#</a:t>
            </a:r>
            <a:r>
              <a:rPr kumimoji="1" lang="zh-CN" altLang="en-US" dirty="0" smtClean="0"/>
              <a:t>运行命令建立目录</a:t>
            </a:r>
            <a:endParaRPr kumimoji="1" lang="en-US" altLang="zh-CN" dirty="0" smtClean="0"/>
          </a:p>
          <a:p>
            <a:pPr>
              <a:lnSpc>
                <a:spcPct val="150000"/>
              </a:lnSpc>
            </a:pPr>
            <a:r>
              <a:rPr kumimoji="1" lang="en-US" altLang="zh-CN" dirty="0" smtClean="0">
                <a:solidFill>
                  <a:schemeClr val="accent2"/>
                </a:solidFill>
              </a:rPr>
              <a:t>COPY</a:t>
            </a:r>
            <a:r>
              <a:rPr kumimoji="1" lang="en-US" altLang="zh-CN" dirty="0" smtClean="0"/>
              <a:t> . /</a:t>
            </a:r>
            <a:r>
              <a:rPr kumimoji="1" lang="en-US" altLang="zh-CN" dirty="0" err="1" smtClean="0"/>
              <a:t>usr</a:t>
            </a:r>
            <a:r>
              <a:rPr kumimoji="1" lang="en-US" altLang="zh-CN" dirty="0" smtClean="0"/>
              <a:t>/</a:t>
            </a:r>
            <a:r>
              <a:rPr kumimoji="1" lang="en-US" altLang="zh-CN" dirty="0" err="1" smtClean="0"/>
              <a:t>src</a:t>
            </a:r>
            <a:r>
              <a:rPr kumimoji="1" lang="en-US" altLang="zh-CN" dirty="0" smtClean="0"/>
              <a:t>/</a:t>
            </a:r>
            <a:r>
              <a:rPr kumimoji="1" lang="en-US" altLang="zh-CN" dirty="0" smtClean="0"/>
              <a:t>app	</a:t>
            </a:r>
            <a:r>
              <a:rPr kumimoji="1" lang="en-US" altLang="zh-CN" dirty="0" smtClean="0"/>
              <a:t>#</a:t>
            </a:r>
            <a:r>
              <a:rPr kumimoji="1" lang="zh-CN" altLang="en-US" dirty="0" smtClean="0"/>
              <a:t>拷贝宿主机当前目录到容器</a:t>
            </a:r>
            <a:r>
              <a:rPr kumimoji="1" lang="en-US" altLang="zh-CN" dirty="0" smtClean="0"/>
              <a:t>/</a:t>
            </a:r>
            <a:r>
              <a:rPr kumimoji="1" lang="en-US" altLang="zh-CN" dirty="0" err="1" smtClean="0"/>
              <a:t>usr</a:t>
            </a:r>
            <a:r>
              <a:rPr kumimoji="1" lang="en-US" altLang="zh-CN" dirty="0" smtClean="0"/>
              <a:t>/</a:t>
            </a:r>
            <a:r>
              <a:rPr kumimoji="1" lang="en-US" altLang="zh-CN" dirty="0" err="1" smtClean="0"/>
              <a:t>src</a:t>
            </a:r>
            <a:r>
              <a:rPr kumimoji="1" lang="en-US" altLang="zh-CN" dirty="0" smtClean="0"/>
              <a:t>/app</a:t>
            </a:r>
            <a:r>
              <a:rPr kumimoji="1" lang="zh-CN" altLang="en-US" dirty="0" smtClean="0"/>
              <a:t>目录</a:t>
            </a:r>
            <a:r>
              <a:rPr kumimoji="1" lang="en-US" altLang="zh-CN" dirty="0" smtClean="0"/>
              <a:t>	</a:t>
            </a:r>
            <a:endParaRPr kumimoji="1" lang="en-US" altLang="zh-CN" dirty="0" smtClean="0"/>
          </a:p>
          <a:p>
            <a:pPr>
              <a:lnSpc>
                <a:spcPct val="150000"/>
              </a:lnSpc>
            </a:pPr>
            <a:r>
              <a:rPr kumimoji="1" lang="en-US" altLang="zh-CN" sz="1600" dirty="0" smtClean="0">
                <a:solidFill>
                  <a:schemeClr val="accent2"/>
                </a:solidFill>
              </a:rPr>
              <a:t>ENV</a:t>
            </a:r>
            <a:r>
              <a:rPr kumimoji="1" lang="en-US" altLang="zh-CN" dirty="0" smtClean="0"/>
              <a:t> VERSION </a:t>
            </a:r>
            <a:r>
              <a:rPr kumimoji="1" lang="en-US" altLang="zh-CN" dirty="0" smtClean="0"/>
              <a:t>1.0.0</a:t>
            </a:r>
            <a:r>
              <a:rPr kumimoji="1" lang="zh-CN" altLang="en-US" dirty="0" smtClean="0"/>
              <a:t>                    </a:t>
            </a:r>
            <a:r>
              <a:rPr kumimoji="1" lang="en-US" altLang="zh-CN" dirty="0" smtClean="0"/>
              <a:t>#</a:t>
            </a:r>
            <a:r>
              <a:rPr kumimoji="1" lang="zh-CN" altLang="en-US" dirty="0" smtClean="0"/>
              <a:t>设置环境亦是</a:t>
            </a:r>
            <a:r>
              <a:rPr kumimoji="1" lang="en-US" altLang="zh-CN" dirty="0" smtClean="0"/>
              <a:t>VERSION=1.0.0</a:t>
            </a:r>
            <a:endParaRPr kumimoji="1" lang="en-US" altLang="zh-CN" dirty="0" smtClean="0"/>
          </a:p>
          <a:p>
            <a:pPr>
              <a:lnSpc>
                <a:spcPct val="150000"/>
              </a:lnSpc>
            </a:pPr>
            <a:r>
              <a:rPr kumimoji="1" lang="en-US" altLang="zh-CN" dirty="0" smtClean="0">
                <a:solidFill>
                  <a:schemeClr val="accent2"/>
                </a:solidFill>
              </a:rPr>
              <a:t>RUN</a:t>
            </a:r>
            <a:r>
              <a:rPr kumimoji="1" lang="en-US" altLang="zh-CN" dirty="0" smtClean="0"/>
              <a:t> </a:t>
            </a:r>
            <a:r>
              <a:rPr kumimoji="1" lang="en-US" altLang="zh-CN" dirty="0" err="1" smtClean="0"/>
              <a:t>npm</a:t>
            </a:r>
            <a:r>
              <a:rPr kumimoji="1" lang="en-US" altLang="zh-CN" dirty="0" smtClean="0"/>
              <a:t> </a:t>
            </a:r>
            <a:r>
              <a:rPr kumimoji="1" lang="en-US" altLang="zh-CN" dirty="0" smtClean="0"/>
              <a:t>install</a:t>
            </a:r>
            <a:r>
              <a:rPr kumimoji="1" lang="zh-CN" altLang="en-US" dirty="0" smtClean="0"/>
              <a:t> </a:t>
            </a:r>
            <a:r>
              <a:rPr kumimoji="1" lang="en-US" altLang="zh-CN" dirty="0" smtClean="0"/>
              <a:t>		#</a:t>
            </a:r>
            <a:r>
              <a:rPr kumimoji="1" lang="zh-CN" altLang="en-US" dirty="0" smtClean="0"/>
              <a:t>安装依赖包</a:t>
            </a:r>
            <a:r>
              <a:rPr kumimoji="1" lang="en-US" altLang="zh-CN" dirty="0" smtClean="0"/>
              <a:t> </a:t>
            </a:r>
          </a:p>
          <a:p>
            <a:pPr>
              <a:lnSpc>
                <a:spcPct val="150000"/>
              </a:lnSpc>
            </a:pPr>
            <a:r>
              <a:rPr kumimoji="1" lang="en-US" altLang="zh-CN" dirty="0" smtClean="0">
                <a:solidFill>
                  <a:schemeClr val="accent2"/>
                </a:solidFill>
              </a:rPr>
              <a:t>WORKDIR</a:t>
            </a:r>
            <a:r>
              <a:rPr kumimoji="1" lang="en-US" altLang="zh-CN" dirty="0" smtClean="0"/>
              <a:t> </a:t>
            </a:r>
            <a:r>
              <a:rPr kumimoji="1" lang="en-US" altLang="zh-CN" dirty="0" smtClean="0"/>
              <a:t>/</a:t>
            </a:r>
            <a:r>
              <a:rPr kumimoji="1" lang="en-US" altLang="zh-CN" dirty="0" err="1" smtClean="0"/>
              <a:t>usr</a:t>
            </a:r>
            <a:r>
              <a:rPr kumimoji="1" lang="en-US" altLang="zh-CN" dirty="0" smtClean="0"/>
              <a:t>/</a:t>
            </a:r>
            <a:r>
              <a:rPr kumimoji="1" lang="en-US" altLang="zh-CN" dirty="0" err="1" smtClean="0"/>
              <a:t>src</a:t>
            </a:r>
            <a:r>
              <a:rPr kumimoji="1" lang="en-US" altLang="zh-CN" dirty="0" smtClean="0"/>
              <a:t>/app/</a:t>
            </a:r>
            <a:r>
              <a:rPr kumimoji="1" lang="en-US" altLang="zh-CN" dirty="0" err="1" smtClean="0"/>
              <a:t>netease</a:t>
            </a:r>
            <a:r>
              <a:rPr kumimoji="1" lang="en-US" altLang="zh-CN" dirty="0" smtClean="0"/>
              <a:t>/</a:t>
            </a:r>
            <a:r>
              <a:rPr kumimoji="1" lang="en-US" altLang="zh-CN" dirty="0" smtClean="0"/>
              <a:t>bin</a:t>
            </a:r>
            <a:r>
              <a:rPr kumimoji="1" lang="zh-CN" altLang="en-US" dirty="0" smtClean="0"/>
              <a:t> </a:t>
            </a:r>
            <a:r>
              <a:rPr kumimoji="1" lang="en-US" altLang="zh-CN" dirty="0" smtClean="0"/>
              <a:t>	#</a:t>
            </a:r>
            <a:r>
              <a:rPr kumimoji="1" lang="zh-CN" altLang="en-US" dirty="0" smtClean="0"/>
              <a:t>设置当前工作目录</a:t>
            </a:r>
            <a:endParaRPr kumimoji="1" lang="en-US" altLang="zh-CN" dirty="0" smtClean="0"/>
          </a:p>
          <a:p>
            <a:pPr>
              <a:lnSpc>
                <a:spcPct val="150000"/>
              </a:lnSpc>
            </a:pPr>
            <a:r>
              <a:rPr kumimoji="1" lang="en-US" altLang="zh-CN" dirty="0" smtClean="0">
                <a:solidFill>
                  <a:schemeClr val="accent2"/>
                </a:solidFill>
              </a:rPr>
              <a:t>ENTRYPOINT</a:t>
            </a:r>
            <a:r>
              <a:rPr kumimoji="1" lang="en-US" altLang="zh-CN" dirty="0" smtClean="0"/>
              <a:t> </a:t>
            </a:r>
            <a:r>
              <a:rPr kumimoji="1" lang="en-US" altLang="zh-CN" dirty="0" smtClean="0"/>
              <a:t>[“.</a:t>
            </a:r>
            <a:r>
              <a:rPr kumimoji="1" lang="en-US" altLang="zh-CN" dirty="0" smtClean="0"/>
              <a:t>/</a:t>
            </a:r>
            <a:r>
              <a:rPr kumimoji="1" lang="en-US" altLang="zh-CN" dirty="0" err="1" smtClean="0"/>
              <a:t>start.sh</a:t>
            </a:r>
            <a:r>
              <a:rPr kumimoji="1" lang="en-US" altLang="zh-CN" dirty="0" smtClean="0"/>
              <a:t>”] 		#</a:t>
            </a:r>
            <a:r>
              <a:rPr kumimoji="1" lang="zh-CN" altLang="en-US" dirty="0" smtClean="0"/>
              <a:t>容启动时执行的最后一条命令</a:t>
            </a:r>
            <a:endParaRPr kumimoji="1" lang="zh-CN" altLang="en-US" dirty="0"/>
          </a:p>
        </p:txBody>
      </p:sp>
    </p:spTree>
    <p:extLst>
      <p:ext uri="{BB962C8B-B14F-4D97-AF65-F5344CB8AC3E}">
        <p14:creationId xmlns:p14="http://schemas.microsoft.com/office/powerpoint/2010/main" val="2514026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7025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Docker</a:t>
            </a:r>
            <a:r>
              <a:rPr lang="zh-CN" altLang="en-US" dirty="0" smtClean="0"/>
              <a:t>主要目标</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pic>
        <p:nvPicPr>
          <p:cNvPr id="5" name="图片 4"/>
          <p:cNvPicPr>
            <a:picLocks noChangeAspect="1"/>
          </p:cNvPicPr>
          <p:nvPr/>
        </p:nvPicPr>
        <p:blipFill>
          <a:blip r:embed="rId3"/>
          <a:stretch>
            <a:fillRect/>
          </a:stretch>
        </p:blipFill>
        <p:spPr>
          <a:xfrm>
            <a:off x="7236296" y="1203598"/>
            <a:ext cx="1206500" cy="2794000"/>
          </a:xfrm>
          <a:prstGeom prst="rect">
            <a:avLst/>
          </a:prstGeom>
        </p:spPr>
      </p:pic>
      <p:pic>
        <p:nvPicPr>
          <p:cNvPr id="6" name="图片 5"/>
          <p:cNvPicPr>
            <a:picLocks noChangeAspect="1"/>
          </p:cNvPicPr>
          <p:nvPr/>
        </p:nvPicPr>
        <p:blipFill>
          <a:blip r:embed="rId4"/>
          <a:stretch>
            <a:fillRect/>
          </a:stretch>
        </p:blipFill>
        <p:spPr>
          <a:xfrm>
            <a:off x="251520" y="1419622"/>
            <a:ext cx="6350000" cy="2667000"/>
          </a:xfrm>
          <a:prstGeom prst="rect">
            <a:avLst/>
          </a:prstGeom>
        </p:spPr>
      </p:pic>
    </p:spTree>
    <p:extLst>
      <p:ext uri="{BB962C8B-B14F-4D97-AF65-F5344CB8AC3E}">
        <p14:creationId xmlns:p14="http://schemas.microsoft.com/office/powerpoint/2010/main" val="36453730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Docker</a:t>
            </a:r>
            <a:r>
              <a:rPr lang="zh-CN" altLang="en-US" dirty="0" smtClean="0"/>
              <a:t>诞生的故事</a:t>
            </a:r>
            <a:endParaRPr lang="zh-CN" altLang="en-US" dirty="0"/>
          </a:p>
        </p:txBody>
      </p:sp>
      <p:sp>
        <p:nvSpPr>
          <p:cNvPr id="3" name="内容占位符 2"/>
          <p:cNvSpPr>
            <a:spLocks noGrp="1"/>
          </p:cNvSpPr>
          <p:nvPr>
            <p:ph idx="1"/>
          </p:nvPr>
        </p:nvSpPr>
        <p:spPr/>
        <p:txBody>
          <a:bodyPr/>
          <a:lstStyle/>
          <a:p>
            <a:pPr>
              <a:lnSpc>
                <a:spcPct val="140000"/>
              </a:lnSpc>
            </a:pPr>
            <a:endParaRPr lang="en-US" altLang="zh-CN" dirty="0" smtClean="0"/>
          </a:p>
          <a:p>
            <a:pPr lvl="1">
              <a:lnSpc>
                <a:spcPct val="140000"/>
              </a:lnSpc>
            </a:pPr>
            <a:endParaRPr lang="en-US" altLang="zh-CN" dirty="0" smtClean="0"/>
          </a:p>
          <a:p>
            <a:pPr lvl="1">
              <a:lnSpc>
                <a:spcPct val="140000"/>
              </a:lnSpc>
            </a:pPr>
            <a:endParaRPr lang="en-US" altLang="zh-CN" dirty="0" smtClean="0"/>
          </a:p>
          <a:p>
            <a:pPr>
              <a:lnSpc>
                <a:spcPct val="140000"/>
              </a:lnSpc>
            </a:pPr>
            <a:endParaRPr lang="en-US" altLang="zh-CN" dirty="0" smtClean="0"/>
          </a:p>
          <a:p>
            <a:pPr lvl="1">
              <a:lnSpc>
                <a:spcPct val="140000"/>
              </a:lnSpc>
            </a:pPr>
            <a:endParaRPr lang="en-US" altLang="zh-CN" dirty="0" smtClean="0"/>
          </a:p>
        </p:txBody>
      </p:sp>
      <p:sp>
        <p:nvSpPr>
          <p:cNvPr id="5" name="矩形 4"/>
          <p:cNvSpPr/>
          <p:nvPr/>
        </p:nvSpPr>
        <p:spPr>
          <a:xfrm>
            <a:off x="2286000" y="2248585"/>
            <a:ext cx="4572000" cy="646331"/>
          </a:xfrm>
          <a:prstGeom prst="rect">
            <a:avLst/>
          </a:prstGeom>
        </p:spPr>
        <p:txBody>
          <a:bodyPr>
            <a:spAutoFit/>
          </a:bodyPr>
          <a:lstStyle/>
          <a:p>
            <a:r>
              <a:rPr lang="zh-CN" altLang="en-US" dirty="0"/>
              <a:t>􀀤􀀥􀀦􀀧􀀨􀀩􀀪􀀫􀀬􀀭􀀮􀀯􀀰􀀱􀀲􀀳􀀴</a:t>
            </a:r>
          </a:p>
        </p:txBody>
      </p:sp>
      <p:pic>
        <p:nvPicPr>
          <p:cNvPr id="6" name="图片 5"/>
          <p:cNvPicPr>
            <a:picLocks noChangeAspect="1"/>
          </p:cNvPicPr>
          <p:nvPr/>
        </p:nvPicPr>
        <p:blipFill>
          <a:blip r:embed="rId3"/>
          <a:stretch>
            <a:fillRect/>
          </a:stretch>
        </p:blipFill>
        <p:spPr>
          <a:xfrm>
            <a:off x="-27136" y="-92546"/>
            <a:ext cx="9144000" cy="5236046"/>
          </a:xfrm>
          <a:prstGeom prst="rect">
            <a:avLst/>
          </a:prstGeom>
        </p:spPr>
      </p:pic>
    </p:spTree>
    <p:extLst>
      <p:ext uri="{BB962C8B-B14F-4D97-AF65-F5344CB8AC3E}">
        <p14:creationId xmlns:p14="http://schemas.microsoft.com/office/powerpoint/2010/main" val="1791192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Docker</a:t>
            </a:r>
            <a:r>
              <a:rPr lang="zh-CN" altLang="en-US" dirty="0" smtClean="0"/>
              <a:t>的益处</a:t>
            </a:r>
            <a:endParaRPr lang="zh-CN" altLang="en-US" dirty="0"/>
          </a:p>
        </p:txBody>
      </p:sp>
      <p:sp>
        <p:nvSpPr>
          <p:cNvPr id="3" name="内容占位符 2"/>
          <p:cNvSpPr>
            <a:spLocks noGrp="1"/>
          </p:cNvSpPr>
          <p:nvPr>
            <p:ph idx="1"/>
          </p:nvPr>
        </p:nvSpPr>
        <p:spPr/>
        <p:txBody>
          <a:bodyPr/>
          <a:lstStyle/>
          <a:p>
            <a:pPr>
              <a:lnSpc>
                <a:spcPct val="140000"/>
              </a:lnSpc>
            </a:pPr>
            <a:endParaRPr lang="en-US" altLang="zh-CN" dirty="0" smtClean="0"/>
          </a:p>
          <a:p>
            <a:pPr lvl="1">
              <a:lnSpc>
                <a:spcPct val="140000"/>
              </a:lnSpc>
            </a:pPr>
            <a:endParaRPr lang="en-US" altLang="zh-CN" dirty="0" smtClean="0"/>
          </a:p>
          <a:p>
            <a:pPr lvl="1">
              <a:lnSpc>
                <a:spcPct val="140000"/>
              </a:lnSpc>
            </a:pPr>
            <a:endParaRPr lang="en-US" altLang="zh-CN" dirty="0" smtClean="0"/>
          </a:p>
          <a:p>
            <a:pPr>
              <a:lnSpc>
                <a:spcPct val="140000"/>
              </a:lnSpc>
            </a:pPr>
            <a:endParaRPr lang="en-US" altLang="zh-CN" dirty="0" smtClean="0"/>
          </a:p>
          <a:p>
            <a:pPr lvl="1">
              <a:lnSpc>
                <a:spcPct val="140000"/>
              </a:lnSpc>
            </a:pPr>
            <a:endParaRPr lang="en-US" altLang="zh-CN" dirty="0" smtClean="0"/>
          </a:p>
        </p:txBody>
      </p:sp>
      <p:pic>
        <p:nvPicPr>
          <p:cNvPr id="8" name="图片 7"/>
          <p:cNvPicPr>
            <a:picLocks noChangeAspect="1"/>
          </p:cNvPicPr>
          <p:nvPr/>
        </p:nvPicPr>
        <p:blipFill>
          <a:blip r:embed="rId3"/>
          <a:stretch>
            <a:fillRect/>
          </a:stretch>
        </p:blipFill>
        <p:spPr>
          <a:xfrm>
            <a:off x="0" y="-415282"/>
            <a:ext cx="9144000" cy="5558782"/>
          </a:xfrm>
          <a:prstGeom prst="rect">
            <a:avLst/>
          </a:prstGeom>
        </p:spPr>
      </p:pic>
    </p:spTree>
    <p:extLst>
      <p:ext uri="{BB962C8B-B14F-4D97-AF65-F5344CB8AC3E}">
        <p14:creationId xmlns:p14="http://schemas.microsoft.com/office/powerpoint/2010/main" val="31413773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为什么用</a:t>
            </a:r>
            <a:r>
              <a:rPr lang="en-US" altLang="zh-CN" dirty="0" err="1" smtClean="0"/>
              <a:t>Docker</a:t>
            </a:r>
            <a:r>
              <a:rPr lang="en-US" altLang="zh-CN" dirty="0" smtClean="0"/>
              <a:t>---</a:t>
            </a:r>
            <a:r>
              <a:rPr lang="en-US" altLang="zh-CN" dirty="0" err="1" smtClean="0"/>
              <a:t>Docker</a:t>
            </a:r>
            <a:r>
              <a:rPr lang="zh-CN" altLang="en-US" dirty="0"/>
              <a:t>与</a:t>
            </a:r>
            <a:r>
              <a:rPr lang="en-US" altLang="zh-CN" dirty="0"/>
              <a:t>VM</a:t>
            </a:r>
            <a:r>
              <a:rPr lang="zh-CN" altLang="en-US" dirty="0"/>
              <a:t>对比</a:t>
            </a:r>
          </a:p>
        </p:txBody>
      </p:sp>
      <p:graphicFrame>
        <p:nvGraphicFramePr>
          <p:cNvPr id="7" name="表格 6"/>
          <p:cNvGraphicFramePr>
            <a:graphicFrameLocks noGrp="1"/>
          </p:cNvGraphicFramePr>
          <p:nvPr>
            <p:extLst>
              <p:ext uri="{D42A27DB-BD31-4B8C-83A1-F6EECF244321}">
                <p14:modId xmlns:p14="http://schemas.microsoft.com/office/powerpoint/2010/main" val="2378657672"/>
              </p:ext>
            </p:extLst>
          </p:nvPr>
        </p:nvGraphicFramePr>
        <p:xfrm>
          <a:off x="395535" y="843558"/>
          <a:ext cx="8208912" cy="396240"/>
        </p:xfrm>
        <a:graphic>
          <a:graphicData uri="http://schemas.openxmlformats.org/drawingml/2006/table">
            <a:tbl>
              <a:tblPr firstRow="1" bandRow="1">
                <a:tableStyleId>{5C22544A-7EE6-4342-B048-85BDC9FD1C3A}</a:tableStyleId>
              </a:tblPr>
              <a:tblGrid>
                <a:gridCol w="2736304"/>
                <a:gridCol w="2736304"/>
                <a:gridCol w="2736304"/>
              </a:tblGrid>
              <a:tr h="0">
                <a:tc>
                  <a:txBody>
                    <a:bodyPr/>
                    <a:lstStyle/>
                    <a:p>
                      <a:r>
                        <a:rPr lang="zh-CN" altLang="en-US" sz="2000" dirty="0" smtClean="0"/>
                        <a:t>对比项</a:t>
                      </a:r>
                      <a:endParaRPr lang="zh-CN" altLang="en-US" sz="2000" dirty="0"/>
                    </a:p>
                  </a:txBody>
                  <a:tcPr/>
                </a:tc>
                <a:tc>
                  <a:txBody>
                    <a:bodyPr/>
                    <a:lstStyle/>
                    <a:p>
                      <a:r>
                        <a:rPr lang="zh-CN" altLang="en-US" sz="2000" dirty="0" smtClean="0"/>
                        <a:t>容器技术</a:t>
                      </a:r>
                      <a:endParaRPr lang="zh-CN" altLang="en-US" sz="2000" dirty="0"/>
                    </a:p>
                  </a:txBody>
                  <a:tcPr/>
                </a:tc>
                <a:tc>
                  <a:txBody>
                    <a:bodyPr/>
                    <a:lstStyle/>
                    <a:p>
                      <a:r>
                        <a:rPr lang="zh-CN" altLang="en-US" sz="2000" dirty="0" smtClean="0"/>
                        <a:t>虚拟机技术</a:t>
                      </a:r>
                      <a:endParaRPr lang="zh-CN" altLang="en-US" sz="2000" dirty="0"/>
                    </a:p>
                  </a:txBody>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360346905"/>
              </p:ext>
            </p:extLst>
          </p:nvPr>
        </p:nvGraphicFramePr>
        <p:xfrm>
          <a:off x="395536" y="1203598"/>
          <a:ext cx="8208912" cy="640080"/>
        </p:xfrm>
        <a:graphic>
          <a:graphicData uri="http://schemas.openxmlformats.org/drawingml/2006/table">
            <a:tbl>
              <a:tblPr firstRow="1" bandRow="1">
                <a:tableStyleId>{5C22544A-7EE6-4342-B048-85BDC9FD1C3A}</a:tableStyleId>
              </a:tblPr>
              <a:tblGrid>
                <a:gridCol w="2736304"/>
                <a:gridCol w="2736304"/>
                <a:gridCol w="2736304"/>
              </a:tblGrid>
              <a:tr h="0">
                <a:tc>
                  <a:txBody>
                    <a:bodyPr/>
                    <a:lstStyle/>
                    <a:p>
                      <a:r>
                        <a:rPr lang="zh-CN" altLang="en-US" dirty="0" smtClean="0"/>
                        <a:t>占用磁盘空间</a:t>
                      </a:r>
                      <a:endParaRPr lang="zh-CN" altLang="en-US" dirty="0"/>
                    </a:p>
                  </a:txBody>
                  <a:tcPr/>
                </a:tc>
                <a:tc>
                  <a:txBody>
                    <a:bodyPr/>
                    <a:lstStyle/>
                    <a:p>
                      <a:r>
                        <a:rPr lang="zh-CN" altLang="en-US" dirty="0" smtClean="0"/>
                        <a:t>小，甚至几十</a:t>
                      </a:r>
                      <a:r>
                        <a:rPr lang="en-US" altLang="zh-CN" dirty="0" smtClean="0"/>
                        <a:t>KB(</a:t>
                      </a:r>
                      <a:r>
                        <a:rPr lang="zh-CN" altLang="en-US" dirty="0" smtClean="0"/>
                        <a:t>镜像层的情况</a:t>
                      </a:r>
                      <a:r>
                        <a:rPr lang="en-US" altLang="zh-CN" dirty="0" smtClean="0"/>
                        <a:t>)</a:t>
                      </a:r>
                      <a:endParaRPr lang="zh-CN" altLang="en-US" dirty="0"/>
                    </a:p>
                  </a:txBody>
                  <a:tcPr/>
                </a:tc>
                <a:tc>
                  <a:txBody>
                    <a:bodyPr/>
                    <a:lstStyle/>
                    <a:p>
                      <a:r>
                        <a:rPr lang="zh-CN" altLang="en-US" dirty="0" smtClean="0"/>
                        <a:t>非常大，上</a:t>
                      </a:r>
                      <a:r>
                        <a:rPr lang="en-US" altLang="zh-CN" dirty="0" smtClean="0"/>
                        <a:t>GB</a:t>
                      </a:r>
                      <a:endParaRPr lang="zh-CN" altLang="en-US" dirty="0"/>
                    </a:p>
                  </a:txBody>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841241070"/>
              </p:ext>
            </p:extLst>
          </p:nvPr>
        </p:nvGraphicFramePr>
        <p:xfrm>
          <a:off x="395536" y="1779662"/>
          <a:ext cx="8208912" cy="365760"/>
        </p:xfrm>
        <a:graphic>
          <a:graphicData uri="http://schemas.openxmlformats.org/drawingml/2006/table">
            <a:tbl>
              <a:tblPr firstRow="1" bandRow="1">
                <a:tableStyleId>{5C22544A-7EE6-4342-B048-85BDC9FD1C3A}</a:tableStyleId>
              </a:tblPr>
              <a:tblGrid>
                <a:gridCol w="2736304"/>
                <a:gridCol w="2736304"/>
                <a:gridCol w="2736304"/>
              </a:tblGrid>
              <a:tr h="0">
                <a:tc>
                  <a:txBody>
                    <a:bodyPr/>
                    <a:lstStyle/>
                    <a:p>
                      <a:r>
                        <a:rPr lang="zh-CN" altLang="en-US" dirty="0" smtClean="0"/>
                        <a:t>启动速度</a:t>
                      </a:r>
                      <a:endParaRPr lang="zh-CN" altLang="en-US" dirty="0"/>
                    </a:p>
                  </a:txBody>
                  <a:tcPr/>
                </a:tc>
                <a:tc>
                  <a:txBody>
                    <a:bodyPr/>
                    <a:lstStyle/>
                    <a:p>
                      <a:r>
                        <a:rPr lang="zh-CN" altLang="en-US" dirty="0" smtClean="0"/>
                        <a:t>快，几秒种</a:t>
                      </a:r>
                      <a:endParaRPr lang="zh-CN" altLang="en-US" dirty="0"/>
                    </a:p>
                  </a:txBody>
                  <a:tcPr/>
                </a:tc>
                <a:tc>
                  <a:txBody>
                    <a:bodyPr/>
                    <a:lstStyle/>
                    <a:p>
                      <a:r>
                        <a:rPr lang="zh-CN" altLang="en-US" dirty="0" smtClean="0"/>
                        <a:t>慢，几分钟</a:t>
                      </a:r>
                      <a:endParaRPr lang="zh-CN" altLang="en-US" dirty="0"/>
                    </a:p>
                  </a:txBody>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930276728"/>
              </p:ext>
            </p:extLst>
          </p:nvPr>
        </p:nvGraphicFramePr>
        <p:xfrm>
          <a:off x="395536" y="2067694"/>
          <a:ext cx="8208912" cy="986408"/>
        </p:xfrm>
        <a:graphic>
          <a:graphicData uri="http://schemas.openxmlformats.org/drawingml/2006/table">
            <a:tbl>
              <a:tblPr firstRow="1" bandRow="1">
                <a:tableStyleId>{5C22544A-7EE6-4342-B048-85BDC9FD1C3A}</a:tableStyleId>
              </a:tblPr>
              <a:tblGrid>
                <a:gridCol w="2736304"/>
                <a:gridCol w="2736304"/>
                <a:gridCol w="2736304"/>
              </a:tblGrid>
              <a:tr h="9864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运行状态</a:t>
                      </a:r>
                    </a:p>
                    <a:p>
                      <a:endParaRPr lang="zh-CN" altLang="en-US" dirty="0"/>
                    </a:p>
                  </a:txBody>
                  <a:tcPr/>
                </a:tc>
                <a:tc>
                  <a:txBody>
                    <a:bodyPr/>
                    <a:lstStyle/>
                    <a:p>
                      <a:r>
                        <a:rPr lang="zh-CN" altLang="en-US" dirty="0" smtClean="0"/>
                        <a:t>直接运行于宿主机的内核上，不同容器共享同一个</a:t>
                      </a:r>
                      <a:r>
                        <a:rPr lang="en-US" altLang="zh-CN" dirty="0" smtClean="0"/>
                        <a:t>Linux</a:t>
                      </a:r>
                      <a:r>
                        <a:rPr lang="zh-CN" altLang="en-US" dirty="0" smtClean="0"/>
                        <a:t>内核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运行于</a:t>
                      </a:r>
                      <a:r>
                        <a:rPr lang="en-US" altLang="zh-CN" dirty="0" err="1" smtClean="0"/>
                        <a:t>Hypervisior</a:t>
                      </a:r>
                      <a:r>
                        <a:rPr lang="zh-CN" altLang="en-US" dirty="0" smtClean="0"/>
                        <a:t>上</a:t>
                      </a:r>
                    </a:p>
                    <a:p>
                      <a:endParaRPr lang="zh-CN" altLang="en-US" dirty="0"/>
                    </a:p>
                  </a:txBody>
                  <a:tcPr/>
                </a:tc>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581939566"/>
              </p:ext>
            </p:extLst>
          </p:nvPr>
        </p:nvGraphicFramePr>
        <p:xfrm>
          <a:off x="395537" y="3003798"/>
          <a:ext cx="8208912" cy="640080"/>
        </p:xfrm>
        <a:graphic>
          <a:graphicData uri="http://schemas.openxmlformats.org/drawingml/2006/table">
            <a:tbl>
              <a:tblPr firstRow="1" bandRow="1">
                <a:tableStyleId>{5C22544A-7EE6-4342-B048-85BDC9FD1C3A}</a:tableStyleId>
              </a:tblPr>
              <a:tblGrid>
                <a:gridCol w="2736304"/>
                <a:gridCol w="2736304"/>
                <a:gridCol w="2736304"/>
              </a:tblGrid>
              <a:tr h="0">
                <a:tc>
                  <a:txBody>
                    <a:bodyPr/>
                    <a:lstStyle/>
                    <a:p>
                      <a:r>
                        <a:rPr lang="zh-CN" altLang="en-US" dirty="0" smtClean="0"/>
                        <a:t>并发性</a:t>
                      </a:r>
                      <a:endParaRPr lang="zh-CN" altLang="en-US" dirty="0"/>
                    </a:p>
                  </a:txBody>
                  <a:tcPr/>
                </a:tc>
                <a:tc>
                  <a:txBody>
                    <a:bodyPr/>
                    <a:lstStyle/>
                    <a:p>
                      <a:r>
                        <a:rPr lang="zh-CN" altLang="en-US" dirty="0" smtClean="0"/>
                        <a:t>一台宿主机可以启动成千上百个容器</a:t>
                      </a:r>
                      <a:endParaRPr lang="zh-CN" altLang="en-US" dirty="0"/>
                    </a:p>
                  </a:txBody>
                  <a:tcPr/>
                </a:tc>
                <a:tc>
                  <a:txBody>
                    <a:bodyPr/>
                    <a:lstStyle/>
                    <a:p>
                      <a:r>
                        <a:rPr lang="zh-CN" altLang="en-US" dirty="0" smtClean="0"/>
                        <a:t>最多几十个虚拟机</a:t>
                      </a:r>
                      <a:endParaRPr lang="zh-CN" altLang="en-US" dirty="0"/>
                    </a:p>
                  </a:txBody>
                  <a:tcP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981937801"/>
              </p:ext>
            </p:extLst>
          </p:nvPr>
        </p:nvGraphicFramePr>
        <p:xfrm>
          <a:off x="395536" y="3646150"/>
          <a:ext cx="8208912" cy="365760"/>
        </p:xfrm>
        <a:graphic>
          <a:graphicData uri="http://schemas.openxmlformats.org/drawingml/2006/table">
            <a:tbl>
              <a:tblPr firstRow="1" bandRow="1">
                <a:tableStyleId>{5C22544A-7EE6-4342-B048-85BDC9FD1C3A}</a:tableStyleId>
              </a:tblPr>
              <a:tblGrid>
                <a:gridCol w="2736304"/>
                <a:gridCol w="2736304"/>
                <a:gridCol w="2736304"/>
              </a:tblGrid>
              <a:tr h="0">
                <a:tc>
                  <a:txBody>
                    <a:bodyPr/>
                    <a:lstStyle/>
                    <a:p>
                      <a:r>
                        <a:rPr lang="zh-CN" altLang="en-US" dirty="0" smtClean="0"/>
                        <a:t>性能</a:t>
                      </a:r>
                      <a:endParaRPr lang="zh-CN" altLang="en-US" dirty="0"/>
                    </a:p>
                  </a:txBody>
                  <a:tcPr/>
                </a:tc>
                <a:tc>
                  <a:txBody>
                    <a:bodyPr/>
                    <a:lstStyle/>
                    <a:p>
                      <a:r>
                        <a:rPr lang="zh-CN" altLang="en-US" dirty="0" smtClean="0"/>
                        <a:t>接近宿主机本地进程</a:t>
                      </a:r>
                      <a:endParaRPr lang="zh-CN" altLang="en-US" dirty="0"/>
                    </a:p>
                  </a:txBody>
                  <a:tcPr/>
                </a:tc>
                <a:tc>
                  <a:txBody>
                    <a:bodyPr/>
                    <a:lstStyle/>
                    <a:p>
                      <a:r>
                        <a:rPr lang="zh-CN" altLang="en-US" dirty="0" smtClean="0"/>
                        <a:t>逊于宿主机</a:t>
                      </a:r>
                      <a:endParaRPr lang="zh-CN" altLang="en-US" dirty="0"/>
                    </a:p>
                  </a:txBody>
                  <a:tcP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203473681"/>
              </p:ext>
            </p:extLst>
          </p:nvPr>
        </p:nvGraphicFramePr>
        <p:xfrm>
          <a:off x="395536" y="4011910"/>
          <a:ext cx="8208912" cy="720080"/>
        </p:xfrm>
        <a:graphic>
          <a:graphicData uri="http://schemas.openxmlformats.org/drawingml/2006/table">
            <a:tbl>
              <a:tblPr firstRow="1" bandRow="1">
                <a:tableStyleId>{5C22544A-7EE6-4342-B048-85BDC9FD1C3A}</a:tableStyleId>
              </a:tblPr>
              <a:tblGrid>
                <a:gridCol w="2736304"/>
                <a:gridCol w="2736304"/>
                <a:gridCol w="2736304"/>
              </a:tblGrid>
              <a:tr h="720080">
                <a:tc>
                  <a:txBody>
                    <a:bodyPr/>
                    <a:lstStyle/>
                    <a:p>
                      <a:r>
                        <a:rPr lang="zh-CN" altLang="en-US" dirty="0" smtClean="0"/>
                        <a:t>资源利用率</a:t>
                      </a:r>
                      <a:endParaRPr lang="zh-CN" altLang="en-US" dirty="0"/>
                    </a:p>
                  </a:txBody>
                  <a:tcPr/>
                </a:tc>
                <a:tc>
                  <a:txBody>
                    <a:bodyPr/>
                    <a:lstStyle/>
                    <a:p>
                      <a:r>
                        <a:rPr lang="zh-CN" altLang="en-US" dirty="0" smtClean="0"/>
                        <a:t>高</a:t>
                      </a:r>
                      <a:endParaRPr lang="zh-CN" altLang="en-US" dirty="0"/>
                    </a:p>
                  </a:txBody>
                  <a:tcPr/>
                </a:tc>
                <a:tc>
                  <a:txBody>
                    <a:bodyPr/>
                    <a:lstStyle/>
                    <a:p>
                      <a:r>
                        <a:rPr lang="zh-CN" altLang="en-US" dirty="0" smtClean="0"/>
                        <a:t>低</a:t>
                      </a:r>
                      <a:endParaRPr lang="zh-CN" altLang="en-US" dirty="0"/>
                    </a:p>
                  </a:txBody>
                  <a:tcPr/>
                </a:tc>
              </a:tr>
            </a:tbl>
          </a:graphicData>
        </a:graphic>
      </p:graphicFrame>
    </p:spTree>
    <p:extLst>
      <p:ext uri="{BB962C8B-B14F-4D97-AF65-F5344CB8AC3E}">
        <p14:creationId xmlns:p14="http://schemas.microsoft.com/office/powerpoint/2010/main" val="38849452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Docker</a:t>
            </a:r>
            <a:r>
              <a:rPr lang="zh-CN" altLang="en-US" dirty="0" smtClean="0"/>
              <a:t> 镜像</a:t>
            </a:r>
            <a:endParaRPr lang="zh-CN" altLang="en-US" dirty="0"/>
          </a:p>
        </p:txBody>
      </p:sp>
      <p:sp>
        <p:nvSpPr>
          <p:cNvPr id="3" name="内容占位符 2"/>
          <p:cNvSpPr>
            <a:spLocks noGrp="1"/>
          </p:cNvSpPr>
          <p:nvPr>
            <p:ph idx="1"/>
          </p:nvPr>
        </p:nvSpPr>
        <p:spPr/>
        <p:txBody>
          <a:bodyPr>
            <a:normAutofit/>
          </a:bodyPr>
          <a:lstStyle/>
          <a:p>
            <a:r>
              <a:rPr lang="en-US" altLang="zh-CN" dirty="0" err="1"/>
              <a:t>Docker</a:t>
            </a:r>
            <a:r>
              <a:rPr lang="en-US" altLang="zh-CN" dirty="0"/>
              <a:t> </a:t>
            </a:r>
            <a:r>
              <a:rPr lang="zh-CN" altLang="en-US" dirty="0" smtClean="0"/>
              <a:t>镜像是一个只读的静态目录</a:t>
            </a:r>
            <a:endParaRPr lang="en-US" altLang="zh-CN" dirty="0"/>
          </a:p>
          <a:p>
            <a:r>
              <a:rPr lang="zh-CN" altLang="en-US" dirty="0" smtClean="0"/>
              <a:t>镜像用来创建容器</a:t>
            </a:r>
            <a:endParaRPr lang="zh-CN" altLang="en-US" dirty="0"/>
          </a:p>
          <a:p>
            <a:r>
              <a:rPr lang="zh-CN" altLang="en-US" dirty="0" smtClean="0"/>
              <a:t>镜像市场（</a:t>
            </a:r>
            <a:r>
              <a:rPr lang="en-US" altLang="zh-CN" dirty="0" err="1" smtClean="0"/>
              <a:t>Docker</a:t>
            </a:r>
            <a:r>
              <a:rPr lang="zh-CN" altLang="en-US" dirty="0" smtClean="0"/>
              <a:t>仓库）</a:t>
            </a:r>
            <a:endParaRPr lang="en-US" altLang="zh-CN" dirty="0" smtClean="0"/>
          </a:p>
          <a:p>
            <a:pPr marL="457200" lvl="1" indent="0">
              <a:buNone/>
            </a:pP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3491880" y="1419622"/>
            <a:ext cx="5426015" cy="3441875"/>
          </a:xfrm>
          <a:prstGeom prst="rect">
            <a:avLst/>
          </a:prstGeom>
        </p:spPr>
      </p:pic>
    </p:spTree>
    <p:extLst>
      <p:ext uri="{BB962C8B-B14F-4D97-AF65-F5344CB8AC3E}">
        <p14:creationId xmlns:p14="http://schemas.microsoft.com/office/powerpoint/2010/main" val="26776584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Docker</a:t>
            </a:r>
            <a:r>
              <a:rPr lang="zh-CN" altLang="en-US" dirty="0" smtClean="0"/>
              <a:t> 容器</a:t>
            </a:r>
            <a:endParaRPr lang="zh-CN" altLang="en-US" dirty="0"/>
          </a:p>
        </p:txBody>
      </p:sp>
      <p:sp>
        <p:nvSpPr>
          <p:cNvPr id="3" name="内容占位符 2"/>
          <p:cNvSpPr>
            <a:spLocks noGrp="1"/>
          </p:cNvSpPr>
          <p:nvPr>
            <p:ph idx="1"/>
          </p:nvPr>
        </p:nvSpPr>
        <p:spPr/>
        <p:txBody>
          <a:bodyPr>
            <a:normAutofit/>
          </a:bodyPr>
          <a:lstStyle/>
          <a:p>
            <a:r>
              <a:rPr lang="zh-CN" altLang="en-US" dirty="0" smtClean="0"/>
              <a:t>容器是从镜像创建的运行实例；</a:t>
            </a:r>
            <a:endParaRPr lang="en-US" altLang="zh-CN" dirty="0" smtClean="0"/>
          </a:p>
          <a:p>
            <a:r>
              <a:rPr lang="zh-CN" altLang="en-US" dirty="0" smtClean="0"/>
              <a:t>通过容器来运行应用</a:t>
            </a:r>
            <a:endParaRPr lang="en-US" altLang="zh-CN" dirty="0" smtClean="0"/>
          </a:p>
          <a:p>
            <a:pPr lvl="1"/>
            <a:r>
              <a:rPr lang="zh-CN" altLang="en-US" dirty="0" smtClean="0"/>
              <a:t>可以把容器看做是一个简易轻便版的 </a:t>
            </a:r>
            <a:r>
              <a:rPr lang="en-US" altLang="zh-CN" dirty="0"/>
              <a:t>Linux </a:t>
            </a:r>
            <a:r>
              <a:rPr lang="zh-CN" altLang="en-US" dirty="0" smtClean="0"/>
              <a:t>系统（</a:t>
            </a:r>
            <a:r>
              <a:rPr lang="zh-CN" altLang="en-US" dirty="0"/>
              <a:t>包括</a:t>
            </a:r>
            <a:r>
              <a:rPr lang="en-US" altLang="zh-CN" dirty="0"/>
              <a:t>root</a:t>
            </a:r>
            <a:r>
              <a:rPr lang="zh-CN" altLang="en-US" dirty="0"/>
              <a:t>用户权限、进程空间、用户空间和网络空间等）和运行在其中的应用程序</a:t>
            </a:r>
            <a:r>
              <a:rPr lang="zh-CN" altLang="en-US" dirty="0" smtClean="0"/>
              <a:t>。</a:t>
            </a:r>
            <a:endParaRPr lang="zh-CN" altLang="en-US" dirty="0"/>
          </a:p>
          <a:p>
            <a:endParaRPr lang="en-US" altLang="zh-CN" dirty="0" smtClean="0">
              <a:solidFill>
                <a:schemeClr val="accent2"/>
              </a:solidFill>
            </a:endParaRPr>
          </a:p>
          <a:p>
            <a:pPr lvl="1"/>
            <a:r>
              <a:rPr lang="zh-CN" altLang="en-US" dirty="0" smtClean="0">
                <a:solidFill>
                  <a:schemeClr val="accent2"/>
                </a:solidFill>
              </a:rPr>
              <a:t>*</a:t>
            </a:r>
            <a:r>
              <a:rPr lang="zh-CN" altLang="en-US" dirty="0">
                <a:solidFill>
                  <a:schemeClr val="accent2"/>
                </a:solidFill>
              </a:rPr>
              <a:t>注：镜像是只读的，容器在启动的时候创建一层可写层作为最上层。</a:t>
            </a:r>
          </a:p>
          <a:p>
            <a:endParaRPr lang="zh-CN" altLang="en-US" dirty="0"/>
          </a:p>
        </p:txBody>
      </p:sp>
    </p:spTree>
    <p:extLst>
      <p:ext uri="{BB962C8B-B14F-4D97-AF65-F5344CB8AC3E}">
        <p14:creationId xmlns:p14="http://schemas.microsoft.com/office/powerpoint/2010/main" val="26776584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t>Docker</a:t>
            </a:r>
            <a:r>
              <a:rPr lang="zh-CN" altLang="en-US" dirty="0" smtClean="0"/>
              <a:t> 仓库</a:t>
            </a:r>
            <a:endParaRPr lang="zh-CN" altLang="en-US" dirty="0"/>
          </a:p>
        </p:txBody>
      </p:sp>
      <p:sp>
        <p:nvSpPr>
          <p:cNvPr id="3" name="内容占位符 2"/>
          <p:cNvSpPr>
            <a:spLocks noGrp="1"/>
          </p:cNvSpPr>
          <p:nvPr>
            <p:ph idx="1"/>
          </p:nvPr>
        </p:nvSpPr>
        <p:spPr/>
        <p:txBody>
          <a:bodyPr>
            <a:normAutofit/>
          </a:bodyPr>
          <a:lstStyle/>
          <a:p>
            <a:r>
              <a:rPr lang="zh-CN" altLang="en-US" dirty="0" smtClean="0"/>
              <a:t>集中存放镜像</a:t>
            </a:r>
            <a:r>
              <a:rPr lang="zh-CN" altLang="en-US" dirty="0"/>
              <a:t>文</a:t>
            </a:r>
            <a:r>
              <a:rPr lang="zh-CN" altLang="en-US" dirty="0" smtClean="0"/>
              <a:t>件的场所</a:t>
            </a:r>
            <a:endParaRPr lang="zh-CN" altLang="en-US" dirty="0"/>
          </a:p>
          <a:p>
            <a:pPr lvl="1"/>
            <a:r>
              <a:rPr lang="zh-CN" altLang="en-US" dirty="0" smtClean="0"/>
              <a:t>公开仓库</a:t>
            </a:r>
            <a:endParaRPr lang="en-US" altLang="zh-CN" dirty="0" smtClean="0"/>
          </a:p>
          <a:p>
            <a:pPr lvl="2"/>
            <a:r>
              <a:rPr lang="zh-CN" altLang="en-US" dirty="0" smtClean="0"/>
              <a:t>国外</a:t>
            </a:r>
            <a:r>
              <a:rPr lang="en-US" altLang="zh-CN" dirty="0" smtClean="0"/>
              <a:t>:  </a:t>
            </a:r>
            <a:r>
              <a:rPr lang="en-US" altLang="zh-CN" dirty="0" err="1" smtClean="0"/>
              <a:t>Docker</a:t>
            </a:r>
            <a:r>
              <a:rPr lang="en-US" altLang="zh-CN" dirty="0" smtClean="0"/>
              <a:t> Hub</a:t>
            </a:r>
          </a:p>
          <a:p>
            <a:pPr lvl="2"/>
            <a:r>
              <a:rPr lang="zh-CN" altLang="en-US" dirty="0" smtClean="0"/>
              <a:t>国内</a:t>
            </a:r>
            <a:r>
              <a:rPr lang="en-US" altLang="zh-CN" dirty="0" smtClean="0"/>
              <a:t>:  </a:t>
            </a:r>
            <a:r>
              <a:rPr lang="en-US" altLang="zh-CN" dirty="0" err="1" smtClean="0"/>
              <a:t>Docker</a:t>
            </a:r>
            <a:r>
              <a:rPr lang="en-US" altLang="zh-CN" dirty="0" smtClean="0"/>
              <a:t> Pool</a:t>
            </a:r>
          </a:p>
          <a:p>
            <a:pPr lvl="1"/>
            <a:r>
              <a:rPr lang="zh-CN" altLang="en-US" dirty="0" smtClean="0"/>
              <a:t>私有仓库</a:t>
            </a:r>
            <a:endParaRPr lang="zh-CN" altLang="en-US" dirty="0"/>
          </a:p>
          <a:p>
            <a:pPr lvl="2"/>
            <a:r>
              <a:rPr lang="zh-CN" altLang="en-US" dirty="0" smtClean="0"/>
              <a:t>蜂巢</a:t>
            </a:r>
            <a:endParaRPr lang="en-US" altLang="zh-CN" dirty="0" smtClean="0"/>
          </a:p>
          <a:p>
            <a:pPr lvl="2"/>
            <a:r>
              <a:rPr lang="is-IS" altLang="zh-CN" dirty="0" smtClean="0"/>
              <a:t>…..</a:t>
            </a:r>
            <a:endParaRPr lang="zh-CN" altLang="en-US" dirty="0"/>
          </a:p>
        </p:txBody>
      </p:sp>
    </p:spTree>
    <p:extLst>
      <p:ext uri="{BB962C8B-B14F-4D97-AF65-F5344CB8AC3E}">
        <p14:creationId xmlns:p14="http://schemas.microsoft.com/office/powerpoint/2010/main" val="36362429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3553</TotalTime>
  <Words>2407</Words>
  <Application>Microsoft Macintosh PowerPoint</Application>
  <PresentationFormat>全屏显示(16:9)</PresentationFormat>
  <Paragraphs>403</Paragraphs>
  <Slides>22</Slides>
  <Notes>20</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Docker入门与实践</vt:lpstr>
      <vt:lpstr>PowerPoint 演示文稿</vt:lpstr>
      <vt:lpstr>Docker主要目标</vt:lpstr>
      <vt:lpstr>Docker诞生的故事</vt:lpstr>
      <vt:lpstr>Docker的益处</vt:lpstr>
      <vt:lpstr>为什么用Docker---Docker与VM对比</vt:lpstr>
      <vt:lpstr>Docker 镜像</vt:lpstr>
      <vt:lpstr>Docker 容器</vt:lpstr>
      <vt:lpstr>Docker 仓库</vt:lpstr>
      <vt:lpstr>仓库、镜像、容器、Dockerfile关系图</vt:lpstr>
      <vt:lpstr>安装</vt:lpstr>
      <vt:lpstr>镜像常用操作命令</vt:lpstr>
      <vt:lpstr>镜像常用操作命令</vt:lpstr>
      <vt:lpstr>镜像常用操作命令</vt:lpstr>
      <vt:lpstr>镜像常用操作命令</vt:lpstr>
      <vt:lpstr>容器常用操作命令</vt:lpstr>
      <vt:lpstr>容器常用操作命令</vt:lpstr>
      <vt:lpstr>容器常用操作命令</vt:lpstr>
      <vt:lpstr>容器常用操作命令</vt:lpstr>
      <vt:lpstr>Dockerfile文件</vt:lpstr>
      <vt:lpstr>Dockefile举例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刘碎春</dc:creator>
  <cp:lastModifiedBy>hu jiabao</cp:lastModifiedBy>
  <cp:revision>251</cp:revision>
  <dcterms:created xsi:type="dcterms:W3CDTF">2015-10-09T02:30:55Z</dcterms:created>
  <dcterms:modified xsi:type="dcterms:W3CDTF">2016-01-27T16:54:41Z</dcterms:modified>
</cp:coreProperties>
</file>